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18000000" cx="36000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669">
          <p15:clr>
            <a:srgbClr val="747775"/>
          </p15:clr>
        </p15:guide>
        <p15:guide id="2" pos="11339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669" orient="horz"/>
        <p:guide pos="113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1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ae2d5647d4_0_138:notes"/>
          <p:cNvSpPr/>
          <p:nvPr>
            <p:ph idx="2" type="sldImg"/>
          </p:nvPr>
        </p:nvSpPr>
        <p:spPr>
          <a:xfrm>
            <a:off x="31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ae2d5647d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ae2d5647d4_0_31:notes"/>
          <p:cNvSpPr/>
          <p:nvPr>
            <p:ph idx="2" type="sldImg"/>
          </p:nvPr>
        </p:nvSpPr>
        <p:spPr>
          <a:xfrm>
            <a:off x="31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ae2d5647d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ae2d5647d4_0_54:notes"/>
          <p:cNvSpPr/>
          <p:nvPr>
            <p:ph idx="2" type="sldImg"/>
          </p:nvPr>
        </p:nvSpPr>
        <p:spPr>
          <a:xfrm>
            <a:off x="31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ae2d5647d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ae2d5647d4_0_220:notes"/>
          <p:cNvSpPr/>
          <p:nvPr>
            <p:ph idx="2" type="sldImg"/>
          </p:nvPr>
        </p:nvSpPr>
        <p:spPr>
          <a:xfrm>
            <a:off x="31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ae2d5647d4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e2d5647d4_0_68:notes"/>
          <p:cNvSpPr/>
          <p:nvPr>
            <p:ph idx="2" type="sldImg"/>
          </p:nvPr>
        </p:nvSpPr>
        <p:spPr>
          <a:xfrm>
            <a:off x="31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ae2d5647d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e2d5647d4_0_82:notes"/>
          <p:cNvSpPr/>
          <p:nvPr>
            <p:ph idx="2" type="sldImg"/>
          </p:nvPr>
        </p:nvSpPr>
        <p:spPr>
          <a:xfrm>
            <a:off x="31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ae2d5647d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ae2d5647d4_0_96:notes"/>
          <p:cNvSpPr/>
          <p:nvPr>
            <p:ph idx="2" type="sldImg"/>
          </p:nvPr>
        </p:nvSpPr>
        <p:spPr>
          <a:xfrm>
            <a:off x="31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ae2d5647d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ae2d5647d4_0_110:notes"/>
          <p:cNvSpPr/>
          <p:nvPr>
            <p:ph idx="2" type="sldImg"/>
          </p:nvPr>
        </p:nvSpPr>
        <p:spPr>
          <a:xfrm>
            <a:off x="31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ae2d5647d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ae2d5647d4_0_199:notes"/>
          <p:cNvSpPr/>
          <p:nvPr>
            <p:ph idx="2" type="sldImg"/>
          </p:nvPr>
        </p:nvSpPr>
        <p:spPr>
          <a:xfrm>
            <a:off x="31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ae2d5647d4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ae2d5647d4_0_124:notes"/>
          <p:cNvSpPr/>
          <p:nvPr>
            <p:ph idx="2" type="sldImg"/>
          </p:nvPr>
        </p:nvSpPr>
        <p:spPr>
          <a:xfrm>
            <a:off x="31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ae2d5647d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e2d5647d4_0_215:notes"/>
          <p:cNvSpPr/>
          <p:nvPr>
            <p:ph idx="2" type="sldImg"/>
          </p:nvPr>
        </p:nvSpPr>
        <p:spPr>
          <a:xfrm>
            <a:off x="31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ae2d5647d4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ae2d5647d4_0_503:notes"/>
          <p:cNvSpPr/>
          <p:nvPr>
            <p:ph idx="2" type="sldImg"/>
          </p:nvPr>
        </p:nvSpPr>
        <p:spPr>
          <a:xfrm>
            <a:off x="31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ae2d5647d4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ae2d5647d4_0_204:notes"/>
          <p:cNvSpPr/>
          <p:nvPr>
            <p:ph idx="2" type="sldImg"/>
          </p:nvPr>
        </p:nvSpPr>
        <p:spPr>
          <a:xfrm>
            <a:off x="31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ae2d5647d4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ae2d5647d4_0_152:notes"/>
          <p:cNvSpPr/>
          <p:nvPr>
            <p:ph idx="2" type="sldImg"/>
          </p:nvPr>
        </p:nvSpPr>
        <p:spPr>
          <a:xfrm>
            <a:off x="31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ae2d5647d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ae2d5647d4_0_233:notes"/>
          <p:cNvSpPr/>
          <p:nvPr>
            <p:ph idx="2" type="sldImg"/>
          </p:nvPr>
        </p:nvSpPr>
        <p:spPr>
          <a:xfrm>
            <a:off x="31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ae2d5647d4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ae2d5647d4_0_182:notes"/>
          <p:cNvSpPr/>
          <p:nvPr>
            <p:ph idx="2" type="sldImg"/>
          </p:nvPr>
        </p:nvSpPr>
        <p:spPr>
          <a:xfrm>
            <a:off x="31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ae2d5647d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ae2d5647d4_0_532:notes"/>
          <p:cNvSpPr/>
          <p:nvPr>
            <p:ph idx="2" type="sldImg"/>
          </p:nvPr>
        </p:nvSpPr>
        <p:spPr>
          <a:xfrm>
            <a:off x="31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ae2d5647d4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ae2d5647d4_0_224:notes"/>
          <p:cNvSpPr/>
          <p:nvPr>
            <p:ph idx="2" type="sldImg"/>
          </p:nvPr>
        </p:nvSpPr>
        <p:spPr>
          <a:xfrm>
            <a:off x="31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ae2d5647d4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:notes"/>
          <p:cNvSpPr/>
          <p:nvPr>
            <p:ph idx="2" type="sldImg"/>
          </p:nvPr>
        </p:nvSpPr>
        <p:spPr>
          <a:xfrm>
            <a:off x="31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e2d5647d4_0_17:notes"/>
          <p:cNvSpPr/>
          <p:nvPr>
            <p:ph idx="2" type="sldImg"/>
          </p:nvPr>
        </p:nvSpPr>
        <p:spPr>
          <a:xfrm>
            <a:off x="316" y="685800"/>
            <a:ext cx="685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ae2d5647d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227198" y="2605687"/>
            <a:ext cx="33545400" cy="7183200"/>
          </a:xfrm>
          <a:prstGeom prst="rect">
            <a:avLst/>
          </a:prstGeom>
        </p:spPr>
        <p:txBody>
          <a:bodyPr anchorCtr="0" anchor="b" bIns="226625" lIns="226625" spcFirstLastPara="1" rIns="226625" wrap="square" tIns="2266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890"/>
              <a:buNone/>
              <a:defRPr sz="12890"/>
            </a:lvl1pPr>
            <a:lvl2pPr lvl="1" algn="ctr">
              <a:spcBef>
                <a:spcPts val="0"/>
              </a:spcBef>
              <a:spcAft>
                <a:spcPts val="0"/>
              </a:spcAft>
              <a:buSzPts val="12890"/>
              <a:buNone/>
              <a:defRPr sz="12890"/>
            </a:lvl2pPr>
            <a:lvl3pPr lvl="2" algn="ctr">
              <a:spcBef>
                <a:spcPts val="0"/>
              </a:spcBef>
              <a:spcAft>
                <a:spcPts val="0"/>
              </a:spcAft>
              <a:buSzPts val="12890"/>
              <a:buNone/>
              <a:defRPr sz="12890"/>
            </a:lvl3pPr>
            <a:lvl4pPr lvl="3" algn="ctr">
              <a:spcBef>
                <a:spcPts val="0"/>
              </a:spcBef>
              <a:spcAft>
                <a:spcPts val="0"/>
              </a:spcAft>
              <a:buSzPts val="12890"/>
              <a:buNone/>
              <a:defRPr sz="12890"/>
            </a:lvl4pPr>
            <a:lvl5pPr lvl="4" algn="ctr">
              <a:spcBef>
                <a:spcPts val="0"/>
              </a:spcBef>
              <a:spcAft>
                <a:spcPts val="0"/>
              </a:spcAft>
              <a:buSzPts val="12890"/>
              <a:buNone/>
              <a:defRPr sz="12890"/>
            </a:lvl5pPr>
            <a:lvl6pPr lvl="5" algn="ctr">
              <a:spcBef>
                <a:spcPts val="0"/>
              </a:spcBef>
              <a:spcAft>
                <a:spcPts val="0"/>
              </a:spcAft>
              <a:buSzPts val="12890"/>
              <a:buNone/>
              <a:defRPr sz="12890"/>
            </a:lvl6pPr>
            <a:lvl7pPr lvl="6" algn="ctr">
              <a:spcBef>
                <a:spcPts val="0"/>
              </a:spcBef>
              <a:spcAft>
                <a:spcPts val="0"/>
              </a:spcAft>
              <a:buSzPts val="12890"/>
              <a:buNone/>
              <a:defRPr sz="12890"/>
            </a:lvl7pPr>
            <a:lvl8pPr lvl="7" algn="ctr">
              <a:spcBef>
                <a:spcPts val="0"/>
              </a:spcBef>
              <a:spcAft>
                <a:spcPts val="0"/>
              </a:spcAft>
              <a:buSzPts val="12890"/>
              <a:buNone/>
              <a:defRPr sz="12890"/>
            </a:lvl8pPr>
            <a:lvl9pPr lvl="8" algn="ctr">
              <a:spcBef>
                <a:spcPts val="0"/>
              </a:spcBef>
              <a:spcAft>
                <a:spcPts val="0"/>
              </a:spcAft>
              <a:buSzPts val="12890"/>
              <a:buNone/>
              <a:defRPr sz="1289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227165" y="9918198"/>
            <a:ext cx="33545400" cy="2773800"/>
          </a:xfrm>
          <a:prstGeom prst="rect">
            <a:avLst/>
          </a:prstGeom>
        </p:spPr>
        <p:txBody>
          <a:bodyPr anchorCtr="0" anchor="t" bIns="226625" lIns="226625" spcFirstLastPara="1" rIns="226625" wrap="square" tIns="2266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33356133" y="16319219"/>
            <a:ext cx="2160000" cy="1377300"/>
          </a:xfrm>
          <a:prstGeom prst="rect">
            <a:avLst/>
          </a:prstGeom>
        </p:spPr>
        <p:txBody>
          <a:bodyPr anchorCtr="0" anchor="ctr" bIns="226625" lIns="226625" spcFirstLastPara="1" rIns="226625" wrap="square" tIns="226625">
            <a:normAutofit/>
          </a:bodyPr>
          <a:lstStyle>
            <a:lvl1pPr lvl="0">
              <a:buNone/>
              <a:defRPr sz="2478"/>
            </a:lvl1pPr>
            <a:lvl2pPr lvl="1">
              <a:buNone/>
              <a:defRPr sz="2478"/>
            </a:lvl2pPr>
            <a:lvl3pPr lvl="2">
              <a:buNone/>
              <a:defRPr sz="2478"/>
            </a:lvl3pPr>
            <a:lvl4pPr lvl="3">
              <a:buNone/>
              <a:defRPr sz="2478"/>
            </a:lvl4pPr>
            <a:lvl5pPr lvl="4">
              <a:buNone/>
              <a:defRPr sz="2478"/>
            </a:lvl5pPr>
            <a:lvl6pPr lvl="5">
              <a:buNone/>
              <a:defRPr sz="2478"/>
            </a:lvl6pPr>
            <a:lvl7pPr lvl="6">
              <a:buNone/>
              <a:defRPr sz="2478"/>
            </a:lvl7pPr>
            <a:lvl8pPr lvl="7">
              <a:buNone/>
              <a:defRPr sz="2478"/>
            </a:lvl8pPr>
            <a:lvl9pPr lvl="8">
              <a:buNone/>
              <a:defRPr sz="2478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227165" y="3870954"/>
            <a:ext cx="33545400" cy="6871500"/>
          </a:xfrm>
          <a:prstGeom prst="rect">
            <a:avLst/>
          </a:prstGeom>
        </p:spPr>
        <p:txBody>
          <a:bodyPr anchorCtr="0" anchor="b" bIns="226625" lIns="226625" spcFirstLastPara="1" rIns="226625" wrap="square" tIns="2266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9746"/>
              <a:buNone/>
              <a:defRPr sz="29746"/>
            </a:lvl1pPr>
            <a:lvl2pPr lvl="1" algn="ctr">
              <a:spcBef>
                <a:spcPts val="0"/>
              </a:spcBef>
              <a:spcAft>
                <a:spcPts val="0"/>
              </a:spcAft>
              <a:buSzPts val="29746"/>
              <a:buNone/>
              <a:defRPr sz="29746"/>
            </a:lvl2pPr>
            <a:lvl3pPr lvl="2" algn="ctr">
              <a:spcBef>
                <a:spcPts val="0"/>
              </a:spcBef>
              <a:spcAft>
                <a:spcPts val="0"/>
              </a:spcAft>
              <a:buSzPts val="29746"/>
              <a:buNone/>
              <a:defRPr sz="29746"/>
            </a:lvl3pPr>
            <a:lvl4pPr lvl="3" algn="ctr">
              <a:spcBef>
                <a:spcPts val="0"/>
              </a:spcBef>
              <a:spcAft>
                <a:spcPts val="0"/>
              </a:spcAft>
              <a:buSzPts val="29746"/>
              <a:buNone/>
              <a:defRPr sz="29746"/>
            </a:lvl4pPr>
            <a:lvl5pPr lvl="4" algn="ctr">
              <a:spcBef>
                <a:spcPts val="0"/>
              </a:spcBef>
              <a:spcAft>
                <a:spcPts val="0"/>
              </a:spcAft>
              <a:buSzPts val="29746"/>
              <a:buNone/>
              <a:defRPr sz="29746"/>
            </a:lvl5pPr>
            <a:lvl6pPr lvl="5" algn="ctr">
              <a:spcBef>
                <a:spcPts val="0"/>
              </a:spcBef>
              <a:spcAft>
                <a:spcPts val="0"/>
              </a:spcAft>
              <a:buSzPts val="29746"/>
              <a:buNone/>
              <a:defRPr sz="29746"/>
            </a:lvl6pPr>
            <a:lvl7pPr lvl="6" algn="ctr">
              <a:spcBef>
                <a:spcPts val="0"/>
              </a:spcBef>
              <a:spcAft>
                <a:spcPts val="0"/>
              </a:spcAft>
              <a:buSzPts val="29746"/>
              <a:buNone/>
              <a:defRPr sz="29746"/>
            </a:lvl7pPr>
            <a:lvl8pPr lvl="7" algn="ctr">
              <a:spcBef>
                <a:spcPts val="0"/>
              </a:spcBef>
              <a:spcAft>
                <a:spcPts val="0"/>
              </a:spcAft>
              <a:buSzPts val="29746"/>
              <a:buNone/>
              <a:defRPr sz="29746"/>
            </a:lvl8pPr>
            <a:lvl9pPr lvl="8" algn="ctr">
              <a:spcBef>
                <a:spcPts val="0"/>
              </a:spcBef>
              <a:spcAft>
                <a:spcPts val="0"/>
              </a:spcAft>
              <a:buSzPts val="29746"/>
              <a:buNone/>
              <a:defRPr sz="29746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1227165" y="11031409"/>
            <a:ext cx="33545400" cy="4552200"/>
          </a:xfrm>
          <a:prstGeom prst="rect">
            <a:avLst/>
          </a:prstGeom>
        </p:spPr>
        <p:txBody>
          <a:bodyPr anchorCtr="0" anchor="t" bIns="226625" lIns="226625" spcFirstLastPara="1" rIns="226625" wrap="square" tIns="226625">
            <a:normAutofit/>
          </a:bodyPr>
          <a:lstStyle>
            <a:lvl1pPr indent="-511933" lvl="0" marL="457200" algn="ctr">
              <a:spcBef>
                <a:spcPts val="0"/>
              </a:spcBef>
              <a:spcAft>
                <a:spcPts val="0"/>
              </a:spcAft>
              <a:buSzPts val="4462"/>
              <a:buChar char="●"/>
              <a:defRPr sz="4461"/>
            </a:lvl1pPr>
            <a:lvl2pPr indent="-448970" lvl="1" marL="914400" algn="ctr">
              <a:spcBef>
                <a:spcPts val="0"/>
              </a:spcBef>
              <a:spcAft>
                <a:spcPts val="0"/>
              </a:spcAft>
              <a:buSzPts val="3470"/>
              <a:buChar char="○"/>
              <a:defRPr sz="3470"/>
            </a:lvl2pPr>
            <a:lvl3pPr indent="-448970" lvl="2" marL="1371600" algn="ctr">
              <a:spcBef>
                <a:spcPts val="0"/>
              </a:spcBef>
              <a:spcAft>
                <a:spcPts val="0"/>
              </a:spcAft>
              <a:buSzPts val="3470"/>
              <a:buChar char="■"/>
              <a:defRPr sz="3470"/>
            </a:lvl3pPr>
            <a:lvl4pPr indent="-448970" lvl="3" marL="1828800" algn="ctr">
              <a:spcBef>
                <a:spcPts val="0"/>
              </a:spcBef>
              <a:spcAft>
                <a:spcPts val="0"/>
              </a:spcAft>
              <a:buSzPts val="3470"/>
              <a:buChar char="●"/>
              <a:defRPr sz="3470"/>
            </a:lvl4pPr>
            <a:lvl5pPr indent="-448970" lvl="4" marL="2286000" algn="ctr">
              <a:spcBef>
                <a:spcPts val="0"/>
              </a:spcBef>
              <a:spcAft>
                <a:spcPts val="0"/>
              </a:spcAft>
              <a:buSzPts val="3470"/>
              <a:buChar char="○"/>
              <a:defRPr sz="3470"/>
            </a:lvl5pPr>
            <a:lvl6pPr indent="-448970" lvl="5" marL="2743200" algn="ctr">
              <a:spcBef>
                <a:spcPts val="0"/>
              </a:spcBef>
              <a:spcAft>
                <a:spcPts val="0"/>
              </a:spcAft>
              <a:buSzPts val="3470"/>
              <a:buChar char="■"/>
              <a:defRPr sz="3470"/>
            </a:lvl6pPr>
            <a:lvl7pPr indent="-448970" lvl="6" marL="3200400" algn="ctr">
              <a:spcBef>
                <a:spcPts val="0"/>
              </a:spcBef>
              <a:spcAft>
                <a:spcPts val="0"/>
              </a:spcAft>
              <a:buSzPts val="3470"/>
              <a:buChar char="●"/>
              <a:defRPr sz="3470"/>
            </a:lvl7pPr>
            <a:lvl8pPr indent="-448970" lvl="7" marL="3657600" algn="ctr">
              <a:spcBef>
                <a:spcPts val="0"/>
              </a:spcBef>
              <a:spcAft>
                <a:spcPts val="0"/>
              </a:spcAft>
              <a:buSzPts val="3470"/>
              <a:buChar char="○"/>
              <a:defRPr sz="3470"/>
            </a:lvl8pPr>
            <a:lvl9pPr indent="-448970" lvl="8" marL="4114800" algn="ctr">
              <a:spcBef>
                <a:spcPts val="0"/>
              </a:spcBef>
              <a:spcAft>
                <a:spcPts val="0"/>
              </a:spcAft>
              <a:buSzPts val="3470"/>
              <a:buChar char="■"/>
              <a:defRPr sz="3470"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33356133" y="16319219"/>
            <a:ext cx="2160000" cy="1377300"/>
          </a:xfrm>
          <a:prstGeom prst="rect">
            <a:avLst/>
          </a:prstGeom>
        </p:spPr>
        <p:txBody>
          <a:bodyPr anchorCtr="0" anchor="ctr" bIns="226625" lIns="226625" spcFirstLastPara="1" rIns="226625" wrap="square" tIns="226625">
            <a:normAutofit/>
          </a:bodyPr>
          <a:lstStyle>
            <a:lvl1pPr lvl="0">
              <a:buNone/>
              <a:defRPr sz="2478"/>
            </a:lvl1pPr>
            <a:lvl2pPr lvl="1">
              <a:buNone/>
              <a:defRPr sz="2478"/>
            </a:lvl2pPr>
            <a:lvl3pPr lvl="2">
              <a:buNone/>
              <a:defRPr sz="2478"/>
            </a:lvl3pPr>
            <a:lvl4pPr lvl="3">
              <a:buNone/>
              <a:defRPr sz="2478"/>
            </a:lvl4pPr>
            <a:lvl5pPr lvl="4">
              <a:buNone/>
              <a:defRPr sz="2478"/>
            </a:lvl5pPr>
            <a:lvl6pPr lvl="5">
              <a:buNone/>
              <a:defRPr sz="2478"/>
            </a:lvl6pPr>
            <a:lvl7pPr lvl="6">
              <a:buNone/>
              <a:defRPr sz="2478"/>
            </a:lvl7pPr>
            <a:lvl8pPr lvl="7">
              <a:buNone/>
              <a:defRPr sz="2478"/>
            </a:lvl8pPr>
            <a:lvl9pPr lvl="8">
              <a:buNone/>
              <a:defRPr sz="2478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33356133" y="16319219"/>
            <a:ext cx="2160000" cy="1377300"/>
          </a:xfrm>
          <a:prstGeom prst="rect">
            <a:avLst/>
          </a:prstGeom>
        </p:spPr>
        <p:txBody>
          <a:bodyPr anchorCtr="0" anchor="ctr" bIns="226625" lIns="226625" spcFirstLastPara="1" rIns="226625" wrap="square" tIns="226625">
            <a:normAutofit/>
          </a:bodyPr>
          <a:lstStyle>
            <a:lvl1pPr lvl="0">
              <a:buNone/>
              <a:defRPr sz="2478"/>
            </a:lvl1pPr>
            <a:lvl2pPr lvl="1">
              <a:buNone/>
              <a:defRPr sz="2478"/>
            </a:lvl2pPr>
            <a:lvl3pPr lvl="2">
              <a:buNone/>
              <a:defRPr sz="2478"/>
            </a:lvl3pPr>
            <a:lvl4pPr lvl="3">
              <a:buNone/>
              <a:defRPr sz="2478"/>
            </a:lvl4pPr>
            <a:lvl5pPr lvl="4">
              <a:buNone/>
              <a:defRPr sz="2478"/>
            </a:lvl5pPr>
            <a:lvl6pPr lvl="5">
              <a:buNone/>
              <a:defRPr sz="2478"/>
            </a:lvl6pPr>
            <a:lvl7pPr lvl="6">
              <a:buNone/>
              <a:defRPr sz="2478"/>
            </a:lvl7pPr>
            <a:lvl8pPr lvl="7">
              <a:buNone/>
              <a:defRPr sz="2478"/>
            </a:lvl8pPr>
            <a:lvl9pPr lvl="8">
              <a:buNone/>
              <a:defRPr sz="2478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1227165" y="7527034"/>
            <a:ext cx="33545400" cy="2946000"/>
          </a:xfrm>
          <a:prstGeom prst="rect">
            <a:avLst/>
          </a:prstGeom>
        </p:spPr>
        <p:txBody>
          <a:bodyPr anchorCtr="0" anchor="ctr" bIns="226625" lIns="226625" spcFirstLastPara="1" rIns="226625" wrap="square" tIns="2266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924"/>
              <a:buNone/>
              <a:defRPr sz="8923"/>
            </a:lvl1pPr>
            <a:lvl2pPr lvl="1" algn="ctr">
              <a:spcBef>
                <a:spcPts val="0"/>
              </a:spcBef>
              <a:spcAft>
                <a:spcPts val="0"/>
              </a:spcAft>
              <a:buSzPts val="8924"/>
              <a:buNone/>
              <a:defRPr sz="8923"/>
            </a:lvl2pPr>
            <a:lvl3pPr lvl="2" algn="ctr">
              <a:spcBef>
                <a:spcPts val="0"/>
              </a:spcBef>
              <a:spcAft>
                <a:spcPts val="0"/>
              </a:spcAft>
              <a:buSzPts val="8924"/>
              <a:buNone/>
              <a:defRPr sz="8923"/>
            </a:lvl3pPr>
            <a:lvl4pPr lvl="3" algn="ctr">
              <a:spcBef>
                <a:spcPts val="0"/>
              </a:spcBef>
              <a:spcAft>
                <a:spcPts val="0"/>
              </a:spcAft>
              <a:buSzPts val="8924"/>
              <a:buNone/>
              <a:defRPr sz="8923"/>
            </a:lvl4pPr>
            <a:lvl5pPr lvl="4" algn="ctr">
              <a:spcBef>
                <a:spcPts val="0"/>
              </a:spcBef>
              <a:spcAft>
                <a:spcPts val="0"/>
              </a:spcAft>
              <a:buSzPts val="8924"/>
              <a:buNone/>
              <a:defRPr sz="8923"/>
            </a:lvl5pPr>
            <a:lvl6pPr lvl="5" algn="ctr">
              <a:spcBef>
                <a:spcPts val="0"/>
              </a:spcBef>
              <a:spcAft>
                <a:spcPts val="0"/>
              </a:spcAft>
              <a:buSzPts val="8924"/>
              <a:buNone/>
              <a:defRPr sz="8923"/>
            </a:lvl6pPr>
            <a:lvl7pPr lvl="6" algn="ctr">
              <a:spcBef>
                <a:spcPts val="0"/>
              </a:spcBef>
              <a:spcAft>
                <a:spcPts val="0"/>
              </a:spcAft>
              <a:buSzPts val="8924"/>
              <a:buNone/>
              <a:defRPr sz="8923"/>
            </a:lvl7pPr>
            <a:lvl8pPr lvl="7" algn="ctr">
              <a:spcBef>
                <a:spcPts val="0"/>
              </a:spcBef>
              <a:spcAft>
                <a:spcPts val="0"/>
              </a:spcAft>
              <a:buSzPts val="8924"/>
              <a:buNone/>
              <a:defRPr sz="8923"/>
            </a:lvl8pPr>
            <a:lvl9pPr lvl="8" algn="ctr">
              <a:spcBef>
                <a:spcPts val="0"/>
              </a:spcBef>
              <a:spcAft>
                <a:spcPts val="0"/>
              </a:spcAft>
              <a:buSzPts val="8924"/>
              <a:buNone/>
              <a:defRPr sz="8923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33356133" y="16319219"/>
            <a:ext cx="2160000" cy="1377300"/>
          </a:xfrm>
          <a:prstGeom prst="rect">
            <a:avLst/>
          </a:prstGeom>
        </p:spPr>
        <p:txBody>
          <a:bodyPr anchorCtr="0" anchor="ctr" bIns="226625" lIns="226625" spcFirstLastPara="1" rIns="226625" wrap="square" tIns="226625">
            <a:normAutofit/>
          </a:bodyPr>
          <a:lstStyle>
            <a:lvl1pPr lvl="0">
              <a:buNone/>
              <a:defRPr sz="2478"/>
            </a:lvl1pPr>
            <a:lvl2pPr lvl="1">
              <a:buNone/>
              <a:defRPr sz="2478"/>
            </a:lvl2pPr>
            <a:lvl3pPr lvl="2">
              <a:buNone/>
              <a:defRPr sz="2478"/>
            </a:lvl3pPr>
            <a:lvl4pPr lvl="3">
              <a:buNone/>
              <a:defRPr sz="2478"/>
            </a:lvl4pPr>
            <a:lvl5pPr lvl="4">
              <a:buNone/>
              <a:defRPr sz="2478"/>
            </a:lvl5pPr>
            <a:lvl6pPr lvl="5">
              <a:buNone/>
              <a:defRPr sz="2478"/>
            </a:lvl6pPr>
            <a:lvl7pPr lvl="6">
              <a:buNone/>
              <a:defRPr sz="2478"/>
            </a:lvl7pPr>
            <a:lvl8pPr lvl="7">
              <a:buNone/>
              <a:defRPr sz="2478"/>
            </a:lvl8pPr>
            <a:lvl9pPr lvl="8">
              <a:buNone/>
              <a:defRPr sz="2478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227165" y="1557393"/>
            <a:ext cx="33545400" cy="2004300"/>
          </a:xfrm>
          <a:prstGeom prst="rect">
            <a:avLst/>
          </a:prstGeom>
        </p:spPr>
        <p:txBody>
          <a:bodyPr anchorCtr="0" anchor="t" bIns="226625" lIns="226625" spcFirstLastPara="1" rIns="226625" wrap="square" tIns="2266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1pPr>
            <a:lvl2pPr lvl="1"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2pPr>
            <a:lvl3pPr lvl="2"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3pPr>
            <a:lvl4pPr lvl="3"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4pPr>
            <a:lvl5pPr lvl="4"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5pPr>
            <a:lvl6pPr lvl="5"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6pPr>
            <a:lvl7pPr lvl="6"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7pPr>
            <a:lvl8pPr lvl="7"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8pPr>
            <a:lvl9pPr lvl="8"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227165" y="4033158"/>
            <a:ext cx="33545400" cy="11955900"/>
          </a:xfrm>
          <a:prstGeom prst="rect">
            <a:avLst/>
          </a:prstGeom>
        </p:spPr>
        <p:txBody>
          <a:bodyPr anchorCtr="0" anchor="t" bIns="226625" lIns="226625" spcFirstLastPara="1" rIns="226625" wrap="square" tIns="226625">
            <a:normAutofit/>
          </a:bodyPr>
          <a:lstStyle>
            <a:lvl1pPr indent="-511933" lvl="0" marL="457200">
              <a:spcBef>
                <a:spcPts val="0"/>
              </a:spcBef>
              <a:spcAft>
                <a:spcPts val="0"/>
              </a:spcAft>
              <a:buSzPts val="4462"/>
              <a:buChar char="●"/>
              <a:defRPr sz="4461"/>
            </a:lvl1pPr>
            <a:lvl2pPr indent="-448970" lvl="1" marL="914400">
              <a:spcBef>
                <a:spcPts val="0"/>
              </a:spcBef>
              <a:spcAft>
                <a:spcPts val="0"/>
              </a:spcAft>
              <a:buSzPts val="3470"/>
              <a:buChar char="○"/>
              <a:defRPr sz="3470"/>
            </a:lvl2pPr>
            <a:lvl3pPr indent="-448970" lvl="2" marL="1371600">
              <a:spcBef>
                <a:spcPts val="0"/>
              </a:spcBef>
              <a:spcAft>
                <a:spcPts val="0"/>
              </a:spcAft>
              <a:buSzPts val="3470"/>
              <a:buChar char="■"/>
              <a:defRPr sz="3470"/>
            </a:lvl3pPr>
            <a:lvl4pPr indent="-448970" lvl="3" marL="1828800">
              <a:spcBef>
                <a:spcPts val="0"/>
              </a:spcBef>
              <a:spcAft>
                <a:spcPts val="0"/>
              </a:spcAft>
              <a:buSzPts val="3470"/>
              <a:buChar char="●"/>
              <a:defRPr sz="3470"/>
            </a:lvl4pPr>
            <a:lvl5pPr indent="-448970" lvl="4" marL="2286000">
              <a:spcBef>
                <a:spcPts val="0"/>
              </a:spcBef>
              <a:spcAft>
                <a:spcPts val="0"/>
              </a:spcAft>
              <a:buSzPts val="3470"/>
              <a:buChar char="○"/>
              <a:defRPr sz="3470"/>
            </a:lvl5pPr>
            <a:lvl6pPr indent="-448970" lvl="5" marL="2743200">
              <a:spcBef>
                <a:spcPts val="0"/>
              </a:spcBef>
              <a:spcAft>
                <a:spcPts val="0"/>
              </a:spcAft>
              <a:buSzPts val="3470"/>
              <a:buChar char="■"/>
              <a:defRPr sz="3470"/>
            </a:lvl6pPr>
            <a:lvl7pPr indent="-448970" lvl="6" marL="3200400">
              <a:spcBef>
                <a:spcPts val="0"/>
              </a:spcBef>
              <a:spcAft>
                <a:spcPts val="0"/>
              </a:spcAft>
              <a:buSzPts val="3470"/>
              <a:buChar char="●"/>
              <a:defRPr sz="3470"/>
            </a:lvl7pPr>
            <a:lvl8pPr indent="-448970" lvl="7" marL="3657600">
              <a:spcBef>
                <a:spcPts val="0"/>
              </a:spcBef>
              <a:spcAft>
                <a:spcPts val="0"/>
              </a:spcAft>
              <a:buSzPts val="3470"/>
              <a:buChar char="○"/>
              <a:defRPr sz="3470"/>
            </a:lvl8pPr>
            <a:lvl9pPr indent="-448970" lvl="8" marL="4114800">
              <a:spcBef>
                <a:spcPts val="0"/>
              </a:spcBef>
              <a:spcAft>
                <a:spcPts val="0"/>
              </a:spcAft>
              <a:buSzPts val="3470"/>
              <a:buChar char="■"/>
              <a:defRPr sz="347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33356133" y="16319219"/>
            <a:ext cx="2160000" cy="1377300"/>
          </a:xfrm>
          <a:prstGeom prst="rect">
            <a:avLst/>
          </a:prstGeom>
        </p:spPr>
        <p:txBody>
          <a:bodyPr anchorCtr="0" anchor="ctr" bIns="226625" lIns="226625" spcFirstLastPara="1" rIns="226625" wrap="square" tIns="226625">
            <a:normAutofit/>
          </a:bodyPr>
          <a:lstStyle>
            <a:lvl1pPr lvl="0">
              <a:buNone/>
              <a:defRPr sz="2478"/>
            </a:lvl1pPr>
            <a:lvl2pPr lvl="1">
              <a:buNone/>
              <a:defRPr sz="2478"/>
            </a:lvl2pPr>
            <a:lvl3pPr lvl="2">
              <a:buNone/>
              <a:defRPr sz="2478"/>
            </a:lvl3pPr>
            <a:lvl4pPr lvl="3">
              <a:buNone/>
              <a:defRPr sz="2478"/>
            </a:lvl4pPr>
            <a:lvl5pPr lvl="4">
              <a:buNone/>
              <a:defRPr sz="2478"/>
            </a:lvl5pPr>
            <a:lvl6pPr lvl="5">
              <a:buNone/>
              <a:defRPr sz="2478"/>
            </a:lvl6pPr>
            <a:lvl7pPr lvl="6">
              <a:buNone/>
              <a:defRPr sz="2478"/>
            </a:lvl7pPr>
            <a:lvl8pPr lvl="7">
              <a:buNone/>
              <a:defRPr sz="2478"/>
            </a:lvl8pPr>
            <a:lvl9pPr lvl="8">
              <a:buNone/>
              <a:defRPr sz="2478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1227165" y="1557393"/>
            <a:ext cx="33545400" cy="2004300"/>
          </a:xfrm>
          <a:prstGeom prst="rect">
            <a:avLst/>
          </a:prstGeom>
        </p:spPr>
        <p:txBody>
          <a:bodyPr anchorCtr="0" anchor="t" bIns="226625" lIns="226625" spcFirstLastPara="1" rIns="226625" wrap="square" tIns="2266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1pPr>
            <a:lvl2pPr lvl="1"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2pPr>
            <a:lvl3pPr lvl="2"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3pPr>
            <a:lvl4pPr lvl="3"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4pPr>
            <a:lvl5pPr lvl="4"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5pPr>
            <a:lvl6pPr lvl="5"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6pPr>
            <a:lvl7pPr lvl="6"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7pPr>
            <a:lvl8pPr lvl="7"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8pPr>
            <a:lvl9pPr lvl="8"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1227165" y="4033158"/>
            <a:ext cx="15747600" cy="11955900"/>
          </a:xfrm>
          <a:prstGeom prst="rect">
            <a:avLst/>
          </a:prstGeom>
        </p:spPr>
        <p:txBody>
          <a:bodyPr anchorCtr="0" anchor="t" bIns="226625" lIns="226625" spcFirstLastPara="1" rIns="226625" wrap="square" tIns="226625">
            <a:normAutofit/>
          </a:bodyPr>
          <a:lstStyle>
            <a:lvl1pPr indent="-448970" lvl="0" marL="457200">
              <a:spcBef>
                <a:spcPts val="0"/>
              </a:spcBef>
              <a:spcAft>
                <a:spcPts val="0"/>
              </a:spcAft>
              <a:buSzPts val="3470"/>
              <a:buChar char="●"/>
              <a:defRPr sz="3470"/>
            </a:lvl1pPr>
            <a:lvl2pPr indent="-417489" lvl="1" marL="914400">
              <a:spcBef>
                <a:spcPts val="0"/>
              </a:spcBef>
              <a:spcAft>
                <a:spcPts val="0"/>
              </a:spcAft>
              <a:buSzPts val="2975"/>
              <a:buChar char="○"/>
              <a:defRPr sz="2974"/>
            </a:lvl2pPr>
            <a:lvl3pPr indent="-417489" lvl="2" marL="1371600">
              <a:spcBef>
                <a:spcPts val="0"/>
              </a:spcBef>
              <a:spcAft>
                <a:spcPts val="0"/>
              </a:spcAft>
              <a:buSzPts val="2975"/>
              <a:buChar char="■"/>
              <a:defRPr sz="2974"/>
            </a:lvl3pPr>
            <a:lvl4pPr indent="-417489" lvl="3" marL="1828800">
              <a:spcBef>
                <a:spcPts val="0"/>
              </a:spcBef>
              <a:spcAft>
                <a:spcPts val="0"/>
              </a:spcAft>
              <a:buSzPts val="2975"/>
              <a:buChar char="●"/>
              <a:defRPr sz="2974"/>
            </a:lvl4pPr>
            <a:lvl5pPr indent="-417489" lvl="4" marL="2286000">
              <a:spcBef>
                <a:spcPts val="0"/>
              </a:spcBef>
              <a:spcAft>
                <a:spcPts val="0"/>
              </a:spcAft>
              <a:buSzPts val="2975"/>
              <a:buChar char="○"/>
              <a:defRPr sz="2974"/>
            </a:lvl5pPr>
            <a:lvl6pPr indent="-417489" lvl="5" marL="2743200">
              <a:spcBef>
                <a:spcPts val="0"/>
              </a:spcBef>
              <a:spcAft>
                <a:spcPts val="0"/>
              </a:spcAft>
              <a:buSzPts val="2975"/>
              <a:buChar char="■"/>
              <a:defRPr sz="2974"/>
            </a:lvl6pPr>
            <a:lvl7pPr indent="-417489" lvl="6" marL="3200400">
              <a:spcBef>
                <a:spcPts val="0"/>
              </a:spcBef>
              <a:spcAft>
                <a:spcPts val="0"/>
              </a:spcAft>
              <a:buSzPts val="2975"/>
              <a:buChar char="●"/>
              <a:defRPr sz="2974"/>
            </a:lvl7pPr>
            <a:lvl8pPr indent="-417489" lvl="7" marL="3657600">
              <a:spcBef>
                <a:spcPts val="0"/>
              </a:spcBef>
              <a:spcAft>
                <a:spcPts val="0"/>
              </a:spcAft>
              <a:buSzPts val="2975"/>
              <a:buChar char="○"/>
              <a:defRPr sz="2974"/>
            </a:lvl8pPr>
            <a:lvl9pPr indent="-417488" lvl="8" marL="4114800">
              <a:spcBef>
                <a:spcPts val="0"/>
              </a:spcBef>
              <a:spcAft>
                <a:spcPts val="0"/>
              </a:spcAft>
              <a:buSzPts val="2975"/>
              <a:buChar char="■"/>
              <a:defRPr sz="2974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19025197" y="4033158"/>
            <a:ext cx="15747600" cy="11955900"/>
          </a:xfrm>
          <a:prstGeom prst="rect">
            <a:avLst/>
          </a:prstGeom>
        </p:spPr>
        <p:txBody>
          <a:bodyPr anchorCtr="0" anchor="t" bIns="226625" lIns="226625" spcFirstLastPara="1" rIns="226625" wrap="square" tIns="226625">
            <a:normAutofit/>
          </a:bodyPr>
          <a:lstStyle>
            <a:lvl1pPr indent="-448970" lvl="0" marL="457200">
              <a:spcBef>
                <a:spcPts val="0"/>
              </a:spcBef>
              <a:spcAft>
                <a:spcPts val="0"/>
              </a:spcAft>
              <a:buSzPts val="3470"/>
              <a:buChar char="●"/>
              <a:defRPr sz="3470"/>
            </a:lvl1pPr>
            <a:lvl2pPr indent="-417489" lvl="1" marL="914400">
              <a:spcBef>
                <a:spcPts val="0"/>
              </a:spcBef>
              <a:spcAft>
                <a:spcPts val="0"/>
              </a:spcAft>
              <a:buSzPts val="2975"/>
              <a:buChar char="○"/>
              <a:defRPr sz="2974"/>
            </a:lvl2pPr>
            <a:lvl3pPr indent="-417489" lvl="2" marL="1371600">
              <a:spcBef>
                <a:spcPts val="0"/>
              </a:spcBef>
              <a:spcAft>
                <a:spcPts val="0"/>
              </a:spcAft>
              <a:buSzPts val="2975"/>
              <a:buChar char="■"/>
              <a:defRPr sz="2974"/>
            </a:lvl3pPr>
            <a:lvl4pPr indent="-417489" lvl="3" marL="1828800">
              <a:spcBef>
                <a:spcPts val="0"/>
              </a:spcBef>
              <a:spcAft>
                <a:spcPts val="0"/>
              </a:spcAft>
              <a:buSzPts val="2975"/>
              <a:buChar char="●"/>
              <a:defRPr sz="2974"/>
            </a:lvl4pPr>
            <a:lvl5pPr indent="-417489" lvl="4" marL="2286000">
              <a:spcBef>
                <a:spcPts val="0"/>
              </a:spcBef>
              <a:spcAft>
                <a:spcPts val="0"/>
              </a:spcAft>
              <a:buSzPts val="2975"/>
              <a:buChar char="○"/>
              <a:defRPr sz="2974"/>
            </a:lvl5pPr>
            <a:lvl6pPr indent="-417489" lvl="5" marL="2743200">
              <a:spcBef>
                <a:spcPts val="0"/>
              </a:spcBef>
              <a:spcAft>
                <a:spcPts val="0"/>
              </a:spcAft>
              <a:buSzPts val="2975"/>
              <a:buChar char="■"/>
              <a:defRPr sz="2974"/>
            </a:lvl6pPr>
            <a:lvl7pPr indent="-417489" lvl="6" marL="3200400">
              <a:spcBef>
                <a:spcPts val="0"/>
              </a:spcBef>
              <a:spcAft>
                <a:spcPts val="0"/>
              </a:spcAft>
              <a:buSzPts val="2975"/>
              <a:buChar char="●"/>
              <a:defRPr sz="2974"/>
            </a:lvl7pPr>
            <a:lvl8pPr indent="-417489" lvl="7" marL="3657600">
              <a:spcBef>
                <a:spcPts val="0"/>
              </a:spcBef>
              <a:spcAft>
                <a:spcPts val="0"/>
              </a:spcAft>
              <a:buSzPts val="2975"/>
              <a:buChar char="○"/>
              <a:defRPr sz="2974"/>
            </a:lvl8pPr>
            <a:lvl9pPr indent="-417488" lvl="8" marL="4114800">
              <a:spcBef>
                <a:spcPts val="0"/>
              </a:spcBef>
              <a:spcAft>
                <a:spcPts val="0"/>
              </a:spcAft>
              <a:buSzPts val="2975"/>
              <a:buChar char="■"/>
              <a:defRPr sz="2974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33356133" y="16319219"/>
            <a:ext cx="2160000" cy="1377300"/>
          </a:xfrm>
          <a:prstGeom prst="rect">
            <a:avLst/>
          </a:prstGeom>
        </p:spPr>
        <p:txBody>
          <a:bodyPr anchorCtr="0" anchor="ctr" bIns="226625" lIns="226625" spcFirstLastPara="1" rIns="226625" wrap="square" tIns="226625">
            <a:normAutofit/>
          </a:bodyPr>
          <a:lstStyle>
            <a:lvl1pPr lvl="0">
              <a:buNone/>
              <a:defRPr sz="2478"/>
            </a:lvl1pPr>
            <a:lvl2pPr lvl="1">
              <a:buNone/>
              <a:defRPr sz="2478"/>
            </a:lvl2pPr>
            <a:lvl3pPr lvl="2">
              <a:buNone/>
              <a:defRPr sz="2478"/>
            </a:lvl3pPr>
            <a:lvl4pPr lvl="3">
              <a:buNone/>
              <a:defRPr sz="2478"/>
            </a:lvl4pPr>
            <a:lvl5pPr lvl="4">
              <a:buNone/>
              <a:defRPr sz="2478"/>
            </a:lvl5pPr>
            <a:lvl6pPr lvl="5">
              <a:buNone/>
              <a:defRPr sz="2478"/>
            </a:lvl6pPr>
            <a:lvl7pPr lvl="6">
              <a:buNone/>
              <a:defRPr sz="2478"/>
            </a:lvl7pPr>
            <a:lvl8pPr lvl="7">
              <a:buNone/>
              <a:defRPr sz="2478"/>
            </a:lvl8pPr>
            <a:lvl9pPr lvl="8">
              <a:buNone/>
              <a:defRPr sz="2478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1227165" y="1557393"/>
            <a:ext cx="33545400" cy="2004300"/>
          </a:xfrm>
          <a:prstGeom prst="rect">
            <a:avLst/>
          </a:prstGeom>
        </p:spPr>
        <p:txBody>
          <a:bodyPr anchorCtr="0" anchor="t" bIns="226625" lIns="226625" spcFirstLastPara="1" rIns="226625" wrap="square" tIns="2266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1pPr>
            <a:lvl2pPr lvl="1"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2pPr>
            <a:lvl3pPr lvl="2"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3pPr>
            <a:lvl4pPr lvl="3"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4pPr>
            <a:lvl5pPr lvl="4"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5pPr>
            <a:lvl6pPr lvl="5"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6pPr>
            <a:lvl7pPr lvl="6"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7pPr>
            <a:lvl8pPr lvl="7"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8pPr>
            <a:lvl9pPr lvl="8">
              <a:spcBef>
                <a:spcPts val="0"/>
              </a:spcBef>
              <a:spcAft>
                <a:spcPts val="0"/>
              </a:spcAft>
              <a:buSzPts val="6941"/>
              <a:buNone/>
              <a:defRPr sz="6940"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33356133" y="16319219"/>
            <a:ext cx="2160000" cy="1377300"/>
          </a:xfrm>
          <a:prstGeom prst="rect">
            <a:avLst/>
          </a:prstGeom>
        </p:spPr>
        <p:txBody>
          <a:bodyPr anchorCtr="0" anchor="ctr" bIns="226625" lIns="226625" spcFirstLastPara="1" rIns="226625" wrap="square" tIns="226625">
            <a:normAutofit/>
          </a:bodyPr>
          <a:lstStyle>
            <a:lvl1pPr lvl="0">
              <a:buNone/>
              <a:defRPr sz="2478"/>
            </a:lvl1pPr>
            <a:lvl2pPr lvl="1">
              <a:buNone/>
              <a:defRPr sz="2478"/>
            </a:lvl2pPr>
            <a:lvl3pPr lvl="2">
              <a:buNone/>
              <a:defRPr sz="2478"/>
            </a:lvl3pPr>
            <a:lvl4pPr lvl="3">
              <a:buNone/>
              <a:defRPr sz="2478"/>
            </a:lvl4pPr>
            <a:lvl5pPr lvl="4">
              <a:buNone/>
              <a:defRPr sz="2478"/>
            </a:lvl5pPr>
            <a:lvl6pPr lvl="5">
              <a:buNone/>
              <a:defRPr sz="2478"/>
            </a:lvl6pPr>
            <a:lvl7pPr lvl="6">
              <a:buNone/>
              <a:defRPr sz="2478"/>
            </a:lvl7pPr>
            <a:lvl8pPr lvl="7">
              <a:buNone/>
              <a:defRPr sz="2478"/>
            </a:lvl8pPr>
            <a:lvl9pPr lvl="8">
              <a:buNone/>
              <a:defRPr sz="2478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1227165" y="1944357"/>
            <a:ext cx="11055000" cy="2644500"/>
          </a:xfrm>
          <a:prstGeom prst="rect">
            <a:avLst/>
          </a:prstGeom>
        </p:spPr>
        <p:txBody>
          <a:bodyPr anchorCtr="0" anchor="b" bIns="226625" lIns="226625" spcFirstLastPara="1" rIns="226625" wrap="square" tIns="2266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949"/>
              <a:buNone/>
              <a:defRPr sz="5949"/>
            </a:lvl1pPr>
            <a:lvl2pPr lvl="1">
              <a:spcBef>
                <a:spcPts val="0"/>
              </a:spcBef>
              <a:spcAft>
                <a:spcPts val="0"/>
              </a:spcAft>
              <a:buSzPts val="5949"/>
              <a:buNone/>
              <a:defRPr sz="5949"/>
            </a:lvl2pPr>
            <a:lvl3pPr lvl="2">
              <a:spcBef>
                <a:spcPts val="0"/>
              </a:spcBef>
              <a:spcAft>
                <a:spcPts val="0"/>
              </a:spcAft>
              <a:buSzPts val="5949"/>
              <a:buNone/>
              <a:defRPr sz="5949"/>
            </a:lvl3pPr>
            <a:lvl4pPr lvl="3">
              <a:spcBef>
                <a:spcPts val="0"/>
              </a:spcBef>
              <a:spcAft>
                <a:spcPts val="0"/>
              </a:spcAft>
              <a:buSzPts val="5949"/>
              <a:buNone/>
              <a:defRPr sz="5949"/>
            </a:lvl4pPr>
            <a:lvl5pPr lvl="4">
              <a:spcBef>
                <a:spcPts val="0"/>
              </a:spcBef>
              <a:spcAft>
                <a:spcPts val="0"/>
              </a:spcAft>
              <a:buSzPts val="5949"/>
              <a:buNone/>
              <a:defRPr sz="5949"/>
            </a:lvl5pPr>
            <a:lvl6pPr lvl="5">
              <a:spcBef>
                <a:spcPts val="0"/>
              </a:spcBef>
              <a:spcAft>
                <a:spcPts val="0"/>
              </a:spcAft>
              <a:buSzPts val="5949"/>
              <a:buNone/>
              <a:defRPr sz="5949"/>
            </a:lvl6pPr>
            <a:lvl7pPr lvl="6">
              <a:spcBef>
                <a:spcPts val="0"/>
              </a:spcBef>
              <a:spcAft>
                <a:spcPts val="0"/>
              </a:spcAft>
              <a:buSzPts val="5949"/>
              <a:buNone/>
              <a:defRPr sz="5949"/>
            </a:lvl7pPr>
            <a:lvl8pPr lvl="7">
              <a:spcBef>
                <a:spcPts val="0"/>
              </a:spcBef>
              <a:spcAft>
                <a:spcPts val="0"/>
              </a:spcAft>
              <a:buSzPts val="5949"/>
              <a:buNone/>
              <a:defRPr sz="5949"/>
            </a:lvl8pPr>
            <a:lvl9pPr lvl="8">
              <a:spcBef>
                <a:spcPts val="0"/>
              </a:spcBef>
              <a:spcAft>
                <a:spcPts val="0"/>
              </a:spcAft>
              <a:buSzPts val="5949"/>
              <a:buNone/>
              <a:defRPr sz="5949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1227165" y="4862992"/>
            <a:ext cx="11055000" cy="11126400"/>
          </a:xfrm>
          <a:prstGeom prst="rect">
            <a:avLst/>
          </a:prstGeom>
        </p:spPr>
        <p:txBody>
          <a:bodyPr anchorCtr="0" anchor="t" bIns="226625" lIns="226625" spcFirstLastPara="1" rIns="226625" wrap="square" tIns="226625">
            <a:normAutofit/>
          </a:bodyPr>
          <a:lstStyle>
            <a:lvl1pPr indent="-417489" lvl="0" marL="457200">
              <a:spcBef>
                <a:spcPts val="0"/>
              </a:spcBef>
              <a:spcAft>
                <a:spcPts val="0"/>
              </a:spcAft>
              <a:buSzPts val="2975"/>
              <a:buChar char="●"/>
              <a:defRPr sz="2974"/>
            </a:lvl1pPr>
            <a:lvl2pPr indent="-417489" lvl="1" marL="914400">
              <a:spcBef>
                <a:spcPts val="0"/>
              </a:spcBef>
              <a:spcAft>
                <a:spcPts val="0"/>
              </a:spcAft>
              <a:buSzPts val="2975"/>
              <a:buChar char="○"/>
              <a:defRPr sz="2974"/>
            </a:lvl2pPr>
            <a:lvl3pPr indent="-417489" lvl="2" marL="1371600">
              <a:spcBef>
                <a:spcPts val="0"/>
              </a:spcBef>
              <a:spcAft>
                <a:spcPts val="0"/>
              </a:spcAft>
              <a:buSzPts val="2975"/>
              <a:buChar char="■"/>
              <a:defRPr sz="2974"/>
            </a:lvl3pPr>
            <a:lvl4pPr indent="-417489" lvl="3" marL="1828800">
              <a:spcBef>
                <a:spcPts val="0"/>
              </a:spcBef>
              <a:spcAft>
                <a:spcPts val="0"/>
              </a:spcAft>
              <a:buSzPts val="2975"/>
              <a:buChar char="●"/>
              <a:defRPr sz="2974"/>
            </a:lvl4pPr>
            <a:lvl5pPr indent="-417489" lvl="4" marL="2286000">
              <a:spcBef>
                <a:spcPts val="0"/>
              </a:spcBef>
              <a:spcAft>
                <a:spcPts val="0"/>
              </a:spcAft>
              <a:buSzPts val="2975"/>
              <a:buChar char="○"/>
              <a:defRPr sz="2974"/>
            </a:lvl5pPr>
            <a:lvl6pPr indent="-417489" lvl="5" marL="2743200">
              <a:spcBef>
                <a:spcPts val="0"/>
              </a:spcBef>
              <a:spcAft>
                <a:spcPts val="0"/>
              </a:spcAft>
              <a:buSzPts val="2975"/>
              <a:buChar char="■"/>
              <a:defRPr sz="2974"/>
            </a:lvl6pPr>
            <a:lvl7pPr indent="-417489" lvl="6" marL="3200400">
              <a:spcBef>
                <a:spcPts val="0"/>
              </a:spcBef>
              <a:spcAft>
                <a:spcPts val="0"/>
              </a:spcAft>
              <a:buSzPts val="2975"/>
              <a:buChar char="●"/>
              <a:defRPr sz="2974"/>
            </a:lvl7pPr>
            <a:lvl8pPr indent="-417489" lvl="7" marL="3657600">
              <a:spcBef>
                <a:spcPts val="0"/>
              </a:spcBef>
              <a:spcAft>
                <a:spcPts val="0"/>
              </a:spcAft>
              <a:buSzPts val="2975"/>
              <a:buChar char="○"/>
              <a:defRPr sz="2974"/>
            </a:lvl8pPr>
            <a:lvl9pPr indent="-417488" lvl="8" marL="4114800">
              <a:spcBef>
                <a:spcPts val="0"/>
              </a:spcBef>
              <a:spcAft>
                <a:spcPts val="0"/>
              </a:spcAft>
              <a:buSzPts val="2975"/>
              <a:buChar char="■"/>
              <a:defRPr sz="2974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33356133" y="16319219"/>
            <a:ext cx="2160000" cy="1377300"/>
          </a:xfrm>
          <a:prstGeom prst="rect">
            <a:avLst/>
          </a:prstGeom>
        </p:spPr>
        <p:txBody>
          <a:bodyPr anchorCtr="0" anchor="ctr" bIns="226625" lIns="226625" spcFirstLastPara="1" rIns="226625" wrap="square" tIns="226625">
            <a:normAutofit/>
          </a:bodyPr>
          <a:lstStyle>
            <a:lvl1pPr lvl="0">
              <a:buNone/>
              <a:defRPr sz="2478"/>
            </a:lvl1pPr>
            <a:lvl2pPr lvl="1">
              <a:buNone/>
              <a:defRPr sz="2478"/>
            </a:lvl2pPr>
            <a:lvl3pPr lvl="2">
              <a:buNone/>
              <a:defRPr sz="2478"/>
            </a:lvl3pPr>
            <a:lvl4pPr lvl="3">
              <a:buNone/>
              <a:defRPr sz="2478"/>
            </a:lvl4pPr>
            <a:lvl5pPr lvl="4">
              <a:buNone/>
              <a:defRPr sz="2478"/>
            </a:lvl5pPr>
            <a:lvl6pPr lvl="5">
              <a:buNone/>
              <a:defRPr sz="2478"/>
            </a:lvl6pPr>
            <a:lvl7pPr lvl="6">
              <a:buNone/>
              <a:defRPr sz="2478"/>
            </a:lvl7pPr>
            <a:lvl8pPr lvl="7">
              <a:buNone/>
              <a:defRPr sz="2478"/>
            </a:lvl8pPr>
            <a:lvl9pPr lvl="8">
              <a:buNone/>
              <a:defRPr sz="2478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930118" y="1575328"/>
            <a:ext cx="25069800" cy="14316000"/>
          </a:xfrm>
          <a:prstGeom prst="rect">
            <a:avLst/>
          </a:prstGeom>
        </p:spPr>
        <p:txBody>
          <a:bodyPr anchorCtr="0" anchor="ctr" bIns="226625" lIns="226625" spcFirstLastPara="1" rIns="226625" wrap="square" tIns="2266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899"/>
              <a:buNone/>
              <a:defRPr sz="11898"/>
            </a:lvl1pPr>
            <a:lvl2pPr lvl="1">
              <a:spcBef>
                <a:spcPts val="0"/>
              </a:spcBef>
              <a:spcAft>
                <a:spcPts val="0"/>
              </a:spcAft>
              <a:buSzPts val="11899"/>
              <a:buNone/>
              <a:defRPr sz="11898"/>
            </a:lvl2pPr>
            <a:lvl3pPr lvl="2">
              <a:spcBef>
                <a:spcPts val="0"/>
              </a:spcBef>
              <a:spcAft>
                <a:spcPts val="0"/>
              </a:spcAft>
              <a:buSzPts val="11899"/>
              <a:buNone/>
              <a:defRPr sz="11898"/>
            </a:lvl3pPr>
            <a:lvl4pPr lvl="3">
              <a:spcBef>
                <a:spcPts val="0"/>
              </a:spcBef>
              <a:spcAft>
                <a:spcPts val="0"/>
              </a:spcAft>
              <a:buSzPts val="11899"/>
              <a:buNone/>
              <a:defRPr sz="11898"/>
            </a:lvl4pPr>
            <a:lvl5pPr lvl="4">
              <a:spcBef>
                <a:spcPts val="0"/>
              </a:spcBef>
              <a:spcAft>
                <a:spcPts val="0"/>
              </a:spcAft>
              <a:buSzPts val="11899"/>
              <a:buNone/>
              <a:defRPr sz="11898"/>
            </a:lvl5pPr>
            <a:lvl6pPr lvl="5">
              <a:spcBef>
                <a:spcPts val="0"/>
              </a:spcBef>
              <a:spcAft>
                <a:spcPts val="0"/>
              </a:spcAft>
              <a:buSzPts val="11899"/>
              <a:buNone/>
              <a:defRPr sz="11898"/>
            </a:lvl6pPr>
            <a:lvl7pPr lvl="6">
              <a:spcBef>
                <a:spcPts val="0"/>
              </a:spcBef>
              <a:spcAft>
                <a:spcPts val="0"/>
              </a:spcAft>
              <a:buSzPts val="11899"/>
              <a:buNone/>
              <a:defRPr sz="11898"/>
            </a:lvl7pPr>
            <a:lvl8pPr lvl="7">
              <a:spcBef>
                <a:spcPts val="0"/>
              </a:spcBef>
              <a:spcAft>
                <a:spcPts val="0"/>
              </a:spcAft>
              <a:buSzPts val="11899"/>
              <a:buNone/>
              <a:defRPr sz="11898"/>
            </a:lvl8pPr>
            <a:lvl9pPr lvl="8">
              <a:spcBef>
                <a:spcPts val="0"/>
              </a:spcBef>
              <a:spcAft>
                <a:spcPts val="0"/>
              </a:spcAft>
              <a:buSzPts val="11899"/>
              <a:buNone/>
              <a:defRPr sz="11898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33356133" y="16319219"/>
            <a:ext cx="2160000" cy="1377300"/>
          </a:xfrm>
          <a:prstGeom prst="rect">
            <a:avLst/>
          </a:prstGeom>
        </p:spPr>
        <p:txBody>
          <a:bodyPr anchorCtr="0" anchor="ctr" bIns="226625" lIns="226625" spcFirstLastPara="1" rIns="226625" wrap="square" tIns="226625">
            <a:normAutofit/>
          </a:bodyPr>
          <a:lstStyle>
            <a:lvl1pPr lvl="0">
              <a:buNone/>
              <a:defRPr sz="2478"/>
            </a:lvl1pPr>
            <a:lvl2pPr lvl="1">
              <a:buNone/>
              <a:defRPr sz="2478"/>
            </a:lvl2pPr>
            <a:lvl3pPr lvl="2">
              <a:buNone/>
              <a:defRPr sz="2478"/>
            </a:lvl3pPr>
            <a:lvl4pPr lvl="3">
              <a:buNone/>
              <a:defRPr sz="2478"/>
            </a:lvl4pPr>
            <a:lvl5pPr lvl="4">
              <a:buNone/>
              <a:defRPr sz="2478"/>
            </a:lvl5pPr>
            <a:lvl6pPr lvl="5">
              <a:buNone/>
              <a:defRPr sz="2478"/>
            </a:lvl6pPr>
            <a:lvl7pPr lvl="6">
              <a:buNone/>
              <a:defRPr sz="2478"/>
            </a:lvl7pPr>
            <a:lvl8pPr lvl="7">
              <a:buNone/>
              <a:defRPr sz="2478"/>
            </a:lvl8pPr>
            <a:lvl9pPr lvl="8">
              <a:buNone/>
              <a:defRPr sz="2478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8000000" y="-437"/>
            <a:ext cx="18000000" cy="1800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26625" lIns="226625" spcFirstLastPara="1" rIns="226625" wrap="square" tIns="22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1045276" y="4315573"/>
            <a:ext cx="15925800" cy="5187300"/>
          </a:xfrm>
          <a:prstGeom prst="rect">
            <a:avLst/>
          </a:prstGeom>
        </p:spPr>
        <p:txBody>
          <a:bodyPr anchorCtr="0" anchor="b" bIns="226625" lIns="226625" spcFirstLastPara="1" rIns="226625" wrap="square" tIns="2266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11"/>
              <a:buNone/>
              <a:defRPr sz="10411"/>
            </a:lvl1pPr>
            <a:lvl2pPr lvl="1" algn="ctr">
              <a:spcBef>
                <a:spcPts val="0"/>
              </a:spcBef>
              <a:spcAft>
                <a:spcPts val="0"/>
              </a:spcAft>
              <a:buSzPts val="10411"/>
              <a:buNone/>
              <a:defRPr sz="10411"/>
            </a:lvl2pPr>
            <a:lvl3pPr lvl="2" algn="ctr">
              <a:spcBef>
                <a:spcPts val="0"/>
              </a:spcBef>
              <a:spcAft>
                <a:spcPts val="0"/>
              </a:spcAft>
              <a:buSzPts val="10411"/>
              <a:buNone/>
              <a:defRPr sz="10411"/>
            </a:lvl3pPr>
            <a:lvl4pPr lvl="3" algn="ctr">
              <a:spcBef>
                <a:spcPts val="0"/>
              </a:spcBef>
              <a:spcAft>
                <a:spcPts val="0"/>
              </a:spcAft>
              <a:buSzPts val="10411"/>
              <a:buNone/>
              <a:defRPr sz="10411"/>
            </a:lvl4pPr>
            <a:lvl5pPr lvl="4" algn="ctr">
              <a:spcBef>
                <a:spcPts val="0"/>
              </a:spcBef>
              <a:spcAft>
                <a:spcPts val="0"/>
              </a:spcAft>
              <a:buSzPts val="10411"/>
              <a:buNone/>
              <a:defRPr sz="10411"/>
            </a:lvl5pPr>
            <a:lvl6pPr lvl="5" algn="ctr">
              <a:spcBef>
                <a:spcPts val="0"/>
              </a:spcBef>
              <a:spcAft>
                <a:spcPts val="0"/>
              </a:spcAft>
              <a:buSzPts val="10411"/>
              <a:buNone/>
              <a:defRPr sz="10411"/>
            </a:lvl6pPr>
            <a:lvl7pPr lvl="6" algn="ctr">
              <a:spcBef>
                <a:spcPts val="0"/>
              </a:spcBef>
              <a:spcAft>
                <a:spcPts val="0"/>
              </a:spcAft>
              <a:buSzPts val="10411"/>
              <a:buNone/>
              <a:defRPr sz="10411"/>
            </a:lvl7pPr>
            <a:lvl8pPr lvl="7" algn="ctr">
              <a:spcBef>
                <a:spcPts val="0"/>
              </a:spcBef>
              <a:spcAft>
                <a:spcPts val="0"/>
              </a:spcAft>
              <a:buSzPts val="10411"/>
              <a:buNone/>
              <a:defRPr sz="10411"/>
            </a:lvl8pPr>
            <a:lvl9pPr lvl="8" algn="ctr">
              <a:spcBef>
                <a:spcPts val="0"/>
              </a:spcBef>
              <a:spcAft>
                <a:spcPts val="0"/>
              </a:spcAft>
              <a:buSzPts val="10411"/>
              <a:buNone/>
              <a:defRPr sz="10411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1045276" y="9809536"/>
            <a:ext cx="15925800" cy="4322400"/>
          </a:xfrm>
          <a:prstGeom prst="rect">
            <a:avLst/>
          </a:prstGeom>
        </p:spPr>
        <p:txBody>
          <a:bodyPr anchorCtr="0" anchor="t" bIns="226625" lIns="226625" spcFirstLastPara="1" rIns="226625" wrap="square" tIns="2266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6"/>
              <a:buNone/>
              <a:defRPr sz="520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6"/>
              <a:buNone/>
              <a:defRPr sz="520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6"/>
              <a:buNone/>
              <a:defRPr sz="520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6"/>
              <a:buNone/>
              <a:defRPr sz="520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6"/>
              <a:buNone/>
              <a:defRPr sz="520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6"/>
              <a:buNone/>
              <a:defRPr sz="520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6"/>
              <a:buNone/>
              <a:defRPr sz="520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6"/>
              <a:buNone/>
              <a:defRPr sz="520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6"/>
              <a:buNone/>
              <a:defRPr sz="5205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19446850" y="2533946"/>
            <a:ext cx="15106200" cy="12931200"/>
          </a:xfrm>
          <a:prstGeom prst="rect">
            <a:avLst/>
          </a:prstGeom>
        </p:spPr>
        <p:txBody>
          <a:bodyPr anchorCtr="0" anchor="ctr" bIns="226625" lIns="226625" spcFirstLastPara="1" rIns="226625" wrap="square" tIns="226625">
            <a:normAutofit/>
          </a:bodyPr>
          <a:lstStyle>
            <a:lvl1pPr indent="-511933" lvl="0" marL="457200">
              <a:spcBef>
                <a:spcPts val="0"/>
              </a:spcBef>
              <a:spcAft>
                <a:spcPts val="0"/>
              </a:spcAft>
              <a:buSzPts val="4462"/>
              <a:buChar char="●"/>
              <a:defRPr sz="4461"/>
            </a:lvl1pPr>
            <a:lvl2pPr indent="-448970" lvl="1" marL="914400">
              <a:spcBef>
                <a:spcPts val="0"/>
              </a:spcBef>
              <a:spcAft>
                <a:spcPts val="0"/>
              </a:spcAft>
              <a:buSzPts val="3470"/>
              <a:buChar char="○"/>
              <a:defRPr sz="3470"/>
            </a:lvl2pPr>
            <a:lvl3pPr indent="-448970" lvl="2" marL="1371600">
              <a:spcBef>
                <a:spcPts val="0"/>
              </a:spcBef>
              <a:spcAft>
                <a:spcPts val="0"/>
              </a:spcAft>
              <a:buSzPts val="3470"/>
              <a:buChar char="■"/>
              <a:defRPr sz="3470"/>
            </a:lvl3pPr>
            <a:lvl4pPr indent="-448970" lvl="3" marL="1828800">
              <a:spcBef>
                <a:spcPts val="0"/>
              </a:spcBef>
              <a:spcAft>
                <a:spcPts val="0"/>
              </a:spcAft>
              <a:buSzPts val="3470"/>
              <a:buChar char="●"/>
              <a:defRPr sz="3470"/>
            </a:lvl4pPr>
            <a:lvl5pPr indent="-448970" lvl="4" marL="2286000">
              <a:spcBef>
                <a:spcPts val="0"/>
              </a:spcBef>
              <a:spcAft>
                <a:spcPts val="0"/>
              </a:spcAft>
              <a:buSzPts val="3470"/>
              <a:buChar char="○"/>
              <a:defRPr sz="3470"/>
            </a:lvl5pPr>
            <a:lvl6pPr indent="-448970" lvl="5" marL="2743200">
              <a:spcBef>
                <a:spcPts val="0"/>
              </a:spcBef>
              <a:spcAft>
                <a:spcPts val="0"/>
              </a:spcAft>
              <a:buSzPts val="3470"/>
              <a:buChar char="■"/>
              <a:defRPr sz="3470"/>
            </a:lvl6pPr>
            <a:lvl7pPr indent="-448970" lvl="6" marL="3200400">
              <a:spcBef>
                <a:spcPts val="0"/>
              </a:spcBef>
              <a:spcAft>
                <a:spcPts val="0"/>
              </a:spcAft>
              <a:buSzPts val="3470"/>
              <a:buChar char="●"/>
              <a:defRPr sz="3470"/>
            </a:lvl7pPr>
            <a:lvl8pPr indent="-448970" lvl="7" marL="3657600">
              <a:spcBef>
                <a:spcPts val="0"/>
              </a:spcBef>
              <a:spcAft>
                <a:spcPts val="0"/>
              </a:spcAft>
              <a:buSzPts val="3470"/>
              <a:buChar char="○"/>
              <a:defRPr sz="3470"/>
            </a:lvl8pPr>
            <a:lvl9pPr indent="-448970" lvl="8" marL="4114800">
              <a:spcBef>
                <a:spcPts val="0"/>
              </a:spcBef>
              <a:spcAft>
                <a:spcPts val="0"/>
              </a:spcAft>
              <a:buSzPts val="3470"/>
              <a:buChar char="■"/>
              <a:defRPr sz="3470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33356133" y="16319219"/>
            <a:ext cx="2160000" cy="1377300"/>
          </a:xfrm>
          <a:prstGeom prst="rect">
            <a:avLst/>
          </a:prstGeom>
        </p:spPr>
        <p:txBody>
          <a:bodyPr anchorCtr="0" anchor="ctr" bIns="226625" lIns="226625" spcFirstLastPara="1" rIns="226625" wrap="square" tIns="226625">
            <a:normAutofit/>
          </a:bodyPr>
          <a:lstStyle>
            <a:lvl1pPr lvl="0">
              <a:buNone/>
              <a:defRPr sz="2478"/>
            </a:lvl1pPr>
            <a:lvl2pPr lvl="1">
              <a:buNone/>
              <a:defRPr sz="2478"/>
            </a:lvl2pPr>
            <a:lvl3pPr lvl="2">
              <a:buNone/>
              <a:defRPr sz="2478"/>
            </a:lvl3pPr>
            <a:lvl4pPr lvl="3">
              <a:buNone/>
              <a:defRPr sz="2478"/>
            </a:lvl4pPr>
            <a:lvl5pPr lvl="4">
              <a:buNone/>
              <a:defRPr sz="2478"/>
            </a:lvl5pPr>
            <a:lvl6pPr lvl="5">
              <a:buNone/>
              <a:defRPr sz="2478"/>
            </a:lvl6pPr>
            <a:lvl7pPr lvl="6">
              <a:buNone/>
              <a:defRPr sz="2478"/>
            </a:lvl7pPr>
            <a:lvl8pPr lvl="7">
              <a:buNone/>
              <a:defRPr sz="2478"/>
            </a:lvl8pPr>
            <a:lvl9pPr lvl="8">
              <a:buNone/>
              <a:defRPr sz="2478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1227165" y="14805162"/>
            <a:ext cx="23617200" cy="2117700"/>
          </a:xfrm>
          <a:prstGeom prst="rect">
            <a:avLst/>
          </a:prstGeom>
        </p:spPr>
        <p:txBody>
          <a:bodyPr anchorCtr="0" anchor="ctr" bIns="226625" lIns="226625" spcFirstLastPara="1" rIns="226625" wrap="square" tIns="2266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62"/>
              <a:buNone/>
              <a:defRPr sz="4461"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33356133" y="16319219"/>
            <a:ext cx="2160000" cy="1377300"/>
          </a:xfrm>
          <a:prstGeom prst="rect">
            <a:avLst/>
          </a:prstGeom>
        </p:spPr>
        <p:txBody>
          <a:bodyPr anchorCtr="0" anchor="ctr" bIns="226625" lIns="226625" spcFirstLastPara="1" rIns="226625" wrap="square" tIns="226625">
            <a:normAutofit/>
          </a:bodyPr>
          <a:lstStyle>
            <a:lvl1pPr lvl="0">
              <a:buNone/>
              <a:defRPr sz="2478"/>
            </a:lvl1pPr>
            <a:lvl2pPr lvl="1">
              <a:buNone/>
              <a:defRPr sz="2478"/>
            </a:lvl2pPr>
            <a:lvl3pPr lvl="2">
              <a:buNone/>
              <a:defRPr sz="2478"/>
            </a:lvl3pPr>
            <a:lvl4pPr lvl="3">
              <a:buNone/>
              <a:defRPr sz="2478"/>
            </a:lvl4pPr>
            <a:lvl5pPr lvl="4">
              <a:buNone/>
              <a:defRPr sz="2478"/>
            </a:lvl5pPr>
            <a:lvl6pPr lvl="5">
              <a:buNone/>
              <a:defRPr sz="2478"/>
            </a:lvl6pPr>
            <a:lvl7pPr lvl="6">
              <a:buNone/>
              <a:defRPr sz="2478"/>
            </a:lvl7pPr>
            <a:lvl8pPr lvl="7">
              <a:buNone/>
              <a:defRPr sz="2478"/>
            </a:lvl8pPr>
            <a:lvl9pPr lvl="8">
              <a:buNone/>
              <a:defRPr sz="2478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27165" y="1557393"/>
            <a:ext cx="33545400" cy="20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6625" lIns="226625" spcFirstLastPara="1" rIns="226625" wrap="square" tIns="2266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41"/>
              <a:buNone/>
              <a:defRPr sz="694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41"/>
              <a:buNone/>
              <a:defRPr sz="694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41"/>
              <a:buNone/>
              <a:defRPr sz="694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41"/>
              <a:buNone/>
              <a:defRPr sz="694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41"/>
              <a:buNone/>
              <a:defRPr sz="694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41"/>
              <a:buNone/>
              <a:defRPr sz="694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41"/>
              <a:buNone/>
              <a:defRPr sz="694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41"/>
              <a:buNone/>
              <a:defRPr sz="694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41"/>
              <a:buNone/>
              <a:defRPr sz="694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27165" y="4033158"/>
            <a:ext cx="33545400" cy="119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6625" lIns="226625" spcFirstLastPara="1" rIns="226625" wrap="square" tIns="226625">
            <a:normAutofit/>
          </a:bodyPr>
          <a:lstStyle>
            <a:lvl1pPr indent="-511933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62"/>
              <a:buChar char="●"/>
              <a:defRPr sz="4461">
                <a:solidFill>
                  <a:schemeClr val="dk2"/>
                </a:solidFill>
              </a:defRPr>
            </a:lvl1pPr>
            <a:lvl2pPr indent="-44897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70"/>
              <a:buChar char="○"/>
              <a:defRPr sz="3470">
                <a:solidFill>
                  <a:schemeClr val="dk2"/>
                </a:solidFill>
              </a:defRPr>
            </a:lvl2pPr>
            <a:lvl3pPr indent="-44897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70"/>
              <a:buChar char="■"/>
              <a:defRPr sz="3470">
                <a:solidFill>
                  <a:schemeClr val="dk2"/>
                </a:solidFill>
              </a:defRPr>
            </a:lvl3pPr>
            <a:lvl4pPr indent="-44897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70"/>
              <a:buChar char="●"/>
              <a:defRPr sz="3470">
                <a:solidFill>
                  <a:schemeClr val="dk2"/>
                </a:solidFill>
              </a:defRPr>
            </a:lvl4pPr>
            <a:lvl5pPr indent="-44897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70"/>
              <a:buChar char="○"/>
              <a:defRPr sz="3470">
                <a:solidFill>
                  <a:schemeClr val="dk2"/>
                </a:solidFill>
              </a:defRPr>
            </a:lvl5pPr>
            <a:lvl6pPr indent="-44897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70"/>
              <a:buChar char="■"/>
              <a:defRPr sz="3470">
                <a:solidFill>
                  <a:schemeClr val="dk2"/>
                </a:solidFill>
              </a:defRPr>
            </a:lvl6pPr>
            <a:lvl7pPr indent="-44897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70"/>
              <a:buChar char="●"/>
              <a:defRPr sz="3470">
                <a:solidFill>
                  <a:schemeClr val="dk2"/>
                </a:solidFill>
              </a:defRPr>
            </a:lvl7pPr>
            <a:lvl8pPr indent="-44897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70"/>
              <a:buChar char="○"/>
              <a:defRPr sz="3470">
                <a:solidFill>
                  <a:schemeClr val="dk2"/>
                </a:solidFill>
              </a:defRPr>
            </a:lvl8pPr>
            <a:lvl9pPr indent="-44897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70"/>
              <a:buChar char="■"/>
              <a:defRPr sz="347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33356133" y="16319219"/>
            <a:ext cx="21600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6625" lIns="226625" spcFirstLastPara="1" rIns="226625" wrap="square" tIns="226625">
            <a:normAutofit/>
          </a:bodyPr>
          <a:lstStyle>
            <a:lvl1pPr lvl="0" algn="r">
              <a:buNone/>
              <a:defRPr sz="2478">
                <a:solidFill>
                  <a:schemeClr val="dk2"/>
                </a:solidFill>
              </a:defRPr>
            </a:lvl1pPr>
            <a:lvl2pPr lvl="1" algn="r">
              <a:buNone/>
              <a:defRPr sz="2478">
                <a:solidFill>
                  <a:schemeClr val="dk2"/>
                </a:solidFill>
              </a:defRPr>
            </a:lvl2pPr>
            <a:lvl3pPr lvl="2" algn="r">
              <a:buNone/>
              <a:defRPr sz="2478">
                <a:solidFill>
                  <a:schemeClr val="dk2"/>
                </a:solidFill>
              </a:defRPr>
            </a:lvl3pPr>
            <a:lvl4pPr lvl="3" algn="r">
              <a:buNone/>
              <a:defRPr sz="2478">
                <a:solidFill>
                  <a:schemeClr val="dk2"/>
                </a:solidFill>
              </a:defRPr>
            </a:lvl4pPr>
            <a:lvl5pPr lvl="4" algn="r">
              <a:buNone/>
              <a:defRPr sz="2478">
                <a:solidFill>
                  <a:schemeClr val="dk2"/>
                </a:solidFill>
              </a:defRPr>
            </a:lvl5pPr>
            <a:lvl6pPr lvl="5" algn="r">
              <a:buNone/>
              <a:defRPr sz="2478">
                <a:solidFill>
                  <a:schemeClr val="dk2"/>
                </a:solidFill>
              </a:defRPr>
            </a:lvl6pPr>
            <a:lvl7pPr lvl="6" algn="r">
              <a:buNone/>
              <a:defRPr sz="2478">
                <a:solidFill>
                  <a:schemeClr val="dk2"/>
                </a:solidFill>
              </a:defRPr>
            </a:lvl7pPr>
            <a:lvl8pPr lvl="7" algn="r">
              <a:buNone/>
              <a:defRPr sz="2478">
                <a:solidFill>
                  <a:schemeClr val="dk2"/>
                </a:solidFill>
              </a:defRPr>
            </a:lvl8pPr>
            <a:lvl9pPr lvl="8" algn="r">
              <a:buNone/>
              <a:defRPr sz="2478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jpg"/><Relationship Id="rId10" Type="http://schemas.openxmlformats.org/officeDocument/2006/relationships/image" Target="../media/image7.jpg"/><Relationship Id="rId13" Type="http://schemas.openxmlformats.org/officeDocument/2006/relationships/image" Target="../media/image20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5.jpg"/><Relationship Id="rId9" Type="http://schemas.openxmlformats.org/officeDocument/2006/relationships/image" Target="../media/image12.jpg"/><Relationship Id="rId14" Type="http://schemas.openxmlformats.org/officeDocument/2006/relationships/image" Target="../media/image21.png"/><Relationship Id="rId5" Type="http://schemas.openxmlformats.org/officeDocument/2006/relationships/image" Target="../media/image15.jpg"/><Relationship Id="rId6" Type="http://schemas.openxmlformats.org/officeDocument/2006/relationships/image" Target="../media/image14.jpg"/><Relationship Id="rId7" Type="http://schemas.openxmlformats.org/officeDocument/2006/relationships/image" Target="../media/image16.jpg"/><Relationship Id="rId8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18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00" y="-1066775"/>
            <a:ext cx="36000000" cy="270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29750950" y="20381200"/>
            <a:ext cx="5971500" cy="153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/>
              <a:t>AUTOMACAO</a:t>
            </a:r>
            <a:endParaRPr b="1" sz="4000"/>
          </a:p>
        </p:txBody>
      </p:sp>
      <p:sp>
        <p:nvSpPr>
          <p:cNvPr id="56" name="Google Shape;56;p13"/>
          <p:cNvSpPr/>
          <p:nvPr/>
        </p:nvSpPr>
        <p:spPr>
          <a:xfrm>
            <a:off x="27522125" y="13780550"/>
            <a:ext cx="5971500" cy="153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/>
              <a:t>PRODUTOS</a:t>
            </a:r>
            <a:endParaRPr b="1" sz="4000"/>
          </a:p>
        </p:txBody>
      </p:sp>
      <p:sp>
        <p:nvSpPr>
          <p:cNvPr id="57" name="Google Shape;57;p13"/>
          <p:cNvSpPr/>
          <p:nvPr/>
        </p:nvSpPr>
        <p:spPr>
          <a:xfrm>
            <a:off x="28474625" y="18000000"/>
            <a:ext cx="5971500" cy="153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/>
              <a:t>RADAR</a:t>
            </a:r>
            <a:endParaRPr b="1" sz="4000"/>
          </a:p>
        </p:txBody>
      </p:sp>
      <p:sp>
        <p:nvSpPr>
          <p:cNvPr id="58" name="Google Shape;58;p13"/>
          <p:cNvSpPr/>
          <p:nvPr/>
        </p:nvSpPr>
        <p:spPr>
          <a:xfrm>
            <a:off x="27930975" y="16043813"/>
            <a:ext cx="5971500" cy="153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/>
              <a:t>CHAT TEAMS</a:t>
            </a:r>
            <a:endParaRPr b="1" sz="4000"/>
          </a:p>
        </p:txBody>
      </p:sp>
      <p:cxnSp>
        <p:nvCxnSpPr>
          <p:cNvPr id="59" name="Google Shape;59;p13"/>
          <p:cNvCxnSpPr/>
          <p:nvPr/>
        </p:nvCxnSpPr>
        <p:spPr>
          <a:xfrm flipH="1" rot="10800000">
            <a:off x="29128175" y="11297375"/>
            <a:ext cx="6081300" cy="1758600"/>
          </a:xfrm>
          <a:prstGeom prst="straightConnector1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13"/>
          <p:cNvSpPr/>
          <p:nvPr/>
        </p:nvSpPr>
        <p:spPr>
          <a:xfrm>
            <a:off x="10126550" y="9286825"/>
            <a:ext cx="8194200" cy="266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/>
              <a:t>RESUMO PROFISSIONAL</a:t>
            </a:r>
            <a:endParaRPr b="1"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/>
              <a:t>Diagnóstico Integrado e Soluções Estruturais</a:t>
            </a:r>
            <a:endParaRPr b="1" sz="4000"/>
          </a:p>
        </p:txBody>
      </p:sp>
      <p:sp>
        <p:nvSpPr>
          <p:cNvPr id="61" name="Google Shape;61;p13"/>
          <p:cNvSpPr/>
          <p:nvPr/>
        </p:nvSpPr>
        <p:spPr>
          <a:xfrm>
            <a:off x="4571275" y="2840800"/>
            <a:ext cx="26205300" cy="1266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rgbClr val="FF0000"/>
                </a:solidFill>
              </a:rPr>
              <a:t>REFAZER HIPERLINKS + ORDEM DOS SLIDES + NUMERAÇÃO NAS PRANCHAS</a:t>
            </a:r>
            <a:endParaRPr sz="5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/>
        </p:nvSpPr>
        <p:spPr>
          <a:xfrm>
            <a:off x="305725" y="4650450"/>
            <a:ext cx="5511900" cy="9157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Contexto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Indicador inédito e ainda em validação, sem baseline histórico, exigindo construção de critérios, governança e engajamento do zero;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O indicador utiliza como base o Datadog, avaliando a adoção de práticas e monitoramentos entre diferentes times;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O principal desafio é garantir maturidade suficiente para que as áreas consigam atuar de forma eficaz em observabilidade.</a:t>
            </a:r>
            <a:endParaRPr sz="2974"/>
          </a:p>
        </p:txBody>
      </p:sp>
      <p:sp>
        <p:nvSpPr>
          <p:cNvPr id="193" name="Google Shape;193;p22"/>
          <p:cNvSpPr txBox="1"/>
          <p:nvPr/>
        </p:nvSpPr>
        <p:spPr>
          <a:xfrm>
            <a:off x="6502613" y="5337150"/>
            <a:ext cx="6053100" cy="7783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Problemas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Baixa previsibilidade e confiabilidade inicial, devido ao indicador ainda estar em construção;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Dificuldade de engajar os times, considerando que o modelo passa por ajustes e estabilização;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Limitações na atuação prática, já que as métricas dependem de variações constantes e correções técnicas.</a:t>
            </a:r>
            <a:endParaRPr sz="2974"/>
          </a:p>
        </p:txBody>
      </p:sp>
      <p:sp>
        <p:nvSpPr>
          <p:cNvPr id="194" name="Google Shape;194;p22"/>
          <p:cNvSpPr txBox="1"/>
          <p:nvPr/>
        </p:nvSpPr>
        <p:spPr>
          <a:xfrm>
            <a:off x="13201112" y="2292500"/>
            <a:ext cx="7828500" cy="16941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Ações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74"/>
              <a:t>Acompanhamento contínuo da evolução do indicador junto à equipe técnica responsável, com reports quinzenais e checkpoints semanais, garantindo visibilidade, rastreabilidade e antecipação de riscos;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Validação das novas métricas criadas, promovendo entendimento mais claro sobre maturidade de observabilidade e assegurando consistência técnica no indicador;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Garantia de confiabilidade dos números antes de qualquer comunicação, validando métricas, comportamentos e eventuais bugs no Datadog, assegurando reportes consistentes e decisões seguras;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Revisão analítica contínua para identificar inconsistências e variações anômalas, corrigindo indicadores antes da divulgação e fortalecendo a credibilidade da frente;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74"/>
              <a:t>Engajamento dos times técnicos, solicitando ações de correção, consolidando indicadores e fornecendo feedback contínuo para evolução do modelo;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Condução de ações colaborativas, conectando a construção teórica com o uso prático do indicador e fortalecendo a adoção pelas áreas.</a:t>
            </a:r>
            <a:endParaRPr sz="2974"/>
          </a:p>
        </p:txBody>
      </p:sp>
      <p:sp>
        <p:nvSpPr>
          <p:cNvPr id="195" name="Google Shape;195;p22"/>
          <p:cNvSpPr txBox="1"/>
          <p:nvPr/>
        </p:nvSpPr>
        <p:spPr>
          <a:xfrm>
            <a:off x="21674997" y="3562600"/>
            <a:ext cx="7341300" cy="1373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Resultados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Virada de performance da CIO1, evoluindo de nível Básico para Intermediário e concluindo 100% das entregas previstas para a 1ª fase do indicador;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Indicadores avançaram para estágio de validação, com 100% das novas métricas revisadas e consolidadas pela equipe técnica, aumentando a confiabilidade do modelo;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Elevação da confiança da liderança, sustentada por reportes analíticos 100% validados, sem inconsistências, permitindo tomada de decisão segura e acelerando a adoção do indicador;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Aumento de colaboração entre times técnicos, com participação recorrente de todas as áreas envolvidas (engajamento sustentado em reports e checkpoints);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Melhoria real de observabilidade, com identificação e registro das primeiras oportunidades de evolução, permitindo priorização prática pelos times;</a:t>
            </a:r>
            <a:endParaRPr sz="2974"/>
          </a:p>
        </p:txBody>
      </p:sp>
      <p:sp>
        <p:nvSpPr>
          <p:cNvPr id="196" name="Google Shape;196;p22"/>
          <p:cNvSpPr txBox="1"/>
          <p:nvPr/>
        </p:nvSpPr>
        <p:spPr>
          <a:xfrm>
            <a:off x="29661700" y="2164750"/>
            <a:ext cx="5511900" cy="16531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Próximos passos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1: </a:t>
            </a:r>
            <a:r>
              <a:rPr lang="pt-BR" sz="2950"/>
              <a:t>Validar critérios até jan/26, consolidando indicador em versão estável e apta para uso técnico (2ª onda).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Matriz: Esforço moderado; alto ganho por estabilizar a base técnica.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2: </a:t>
            </a:r>
            <a:r>
              <a:rPr lang="pt-BR" sz="2950"/>
              <a:t>Capacitar até mar/2026 100% dos times da CIO1 das siglas piloto, garantindo alinhamento conceitual e adoção prática do indicador nas rotinas de observabilidade (2ª onda).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Matriz: Esforço maior; ganho sólido com adoção imediata.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3: </a:t>
            </a:r>
            <a:r>
              <a:rPr lang="pt-BR" sz="2950"/>
              <a:t>Capacitar até jun/2026 100% dos times das siglas tier 0 e 1, ampliando a aplicação prática do modelo e consolidando a 3ª onda de maturidade.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Matriz: Alto esforço; alto ganho nas siglas mais críticas.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4: </a:t>
            </a:r>
            <a:r>
              <a:rPr lang="pt-BR" sz="2950"/>
              <a:t>Expandir até dez/2026 a mensuração para todas as siglas (tiers 0, 1, 2, 3 e 4), concluindo a 4ª onda e assegurando cobertura integral das estruturas prioritárias.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Matriz: Esforço máximo; ganho máximo pela cobertura total.</a:t>
            </a:r>
            <a:endParaRPr sz="2950"/>
          </a:p>
        </p:txBody>
      </p:sp>
      <p:sp>
        <p:nvSpPr>
          <p:cNvPr id="197" name="Google Shape;197;p22"/>
          <p:cNvSpPr txBox="1"/>
          <p:nvPr/>
        </p:nvSpPr>
        <p:spPr>
          <a:xfrm>
            <a:off x="152400" y="152400"/>
            <a:ext cx="8187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>
                <a:solidFill>
                  <a:schemeClr val="dk1"/>
                </a:solidFill>
              </a:rPr>
              <a:t>Maturidade de Observabilidade</a:t>
            </a:r>
            <a:endParaRPr b="1"/>
          </a:p>
        </p:txBody>
      </p:sp>
      <p:sp>
        <p:nvSpPr>
          <p:cNvPr id="198" name="Google Shape;198;p22"/>
          <p:cNvSpPr txBox="1"/>
          <p:nvPr/>
        </p:nvSpPr>
        <p:spPr>
          <a:xfrm>
            <a:off x="0" y="795000"/>
            <a:ext cx="36000000" cy="63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>
                <a:solidFill>
                  <a:schemeClr val="dk1"/>
                </a:solidFill>
              </a:rPr>
              <a:t>Concebi e validei um indicador de observabilidade do zero, com critérios e validações técnicas, garantindo base confiável para monitoramento e prevenção. Complexidade: Alta → Muito alta.</a:t>
            </a:r>
            <a:endParaRPr b="1" sz="2950">
              <a:solidFill>
                <a:schemeClr val="dk1"/>
              </a:solidFill>
            </a:endParaRPr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3400" y="4331262"/>
            <a:ext cx="12609450" cy="121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/>
        </p:nvSpPr>
        <p:spPr>
          <a:xfrm>
            <a:off x="453025" y="4442950"/>
            <a:ext cx="5511900" cy="10530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Contexto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 frente apresentava indicadores críticos e com baixa evolução histórica, mesmo sob governança ativa, evidenciando necessidade de revisão estrutural;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Os scores da diretoria e das comunidades estavam estagnados, sem clareza sobre causas, oportunidades reais ou alavancas de melhoria;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 liderança demonstrava crescente preocupação com a falta de avanço consistente e com a dificuldade de identificar prioridades e próximos passos.</a:t>
            </a:r>
            <a:endParaRPr sz="2974"/>
          </a:p>
        </p:txBody>
      </p:sp>
      <p:sp>
        <p:nvSpPr>
          <p:cNvPr id="205" name="Google Shape;205;p23"/>
          <p:cNvSpPr txBox="1"/>
          <p:nvPr/>
        </p:nvSpPr>
        <p:spPr>
          <a:xfrm>
            <a:off x="6534363" y="4900900"/>
            <a:ext cx="6053100" cy="9615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Problemas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Score geral abaixo do esperado na CIO1, impactando a percepção de performance;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Baixa confiança na frente e pressão elevada por resultados rápidos e sustentáveis;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Ausência de clareza sobre priorização, esforço necessário e quais ações realmente moviam o indicador;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Desalinhamento entre indicadores, dores dos times e ações executadas, dificultando diagnósticos e tomada de decisão.</a:t>
            </a:r>
            <a:endParaRPr sz="2974"/>
          </a:p>
        </p:txBody>
      </p:sp>
      <p:sp>
        <p:nvSpPr>
          <p:cNvPr id="206" name="Google Shape;206;p23"/>
          <p:cNvSpPr txBox="1"/>
          <p:nvPr/>
        </p:nvSpPr>
        <p:spPr>
          <a:xfrm>
            <a:off x="13156925" y="4031950"/>
            <a:ext cx="7828500" cy="11904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Ações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Assunção da liderança da frente, redesenhando o modelo de governança e estabelecendo lógica de priorização e acompanhamento;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Mapeamento detalhado dos indicadores, suas relações e principais causas, definindo alavancas reais de movimento;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Identificação das métricas com maior contribuição para o score, orientando esforço e direcionamento para ganhos rápidos e sustentáveis;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Compreensão das dores, gargalos e limitações operacionais, conectando necessidades reais às ações de governança e evolução;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Entrega de um plano completo, priorizado e conceitualmente sólido, definindo iniciativas, frentes de trabalho e direcionadores para avanço consistente.</a:t>
            </a:r>
            <a:endParaRPr sz="2974"/>
          </a:p>
        </p:txBody>
      </p:sp>
      <p:sp>
        <p:nvSpPr>
          <p:cNvPr id="207" name="Google Shape;207;p23"/>
          <p:cNvSpPr txBox="1"/>
          <p:nvPr/>
        </p:nvSpPr>
        <p:spPr>
          <a:xfrm>
            <a:off x="21674997" y="2200600"/>
            <a:ext cx="7341300" cy="15567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Resultados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Em apenas dois meses (Ago → Out), realizamos uma virada completa de performance, com evolução significativa em todos os níveis: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Score Geral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Diretoria: +6,1 p.p. (62,1% → 69,7%)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Comunidade: +6,2 p.p. (62,6% → 68,8%)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Governança de Dados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Diretoria: +15,2 p.p. (55,4% → 70,6%)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Comunidade: +22,1 p.p. (54,1% → 76,2%)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Impactos diretos: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Virada rápida e consistente em indicadores estagnados;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Aumento da previsibilidade e clareza das alavancas de evolução;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Recuperação da confiança da liderança e dos times na frente de Dados;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Modelo de priorização transformado em referência replicável para outras comunidades.</a:t>
            </a:r>
            <a:endParaRPr sz="2974"/>
          </a:p>
        </p:txBody>
      </p:sp>
      <p:sp>
        <p:nvSpPr>
          <p:cNvPr id="208" name="Google Shape;208;p23"/>
          <p:cNvSpPr txBox="1"/>
          <p:nvPr/>
        </p:nvSpPr>
        <p:spPr>
          <a:xfrm>
            <a:off x="29705875" y="4442950"/>
            <a:ext cx="5511900" cy="11082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Legado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Modelo replicável de gestão e priorização, já adotado pela comunidade e em avaliação para expansão ao nível diretoria;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Criação de frentes estratégicas claras, permitindo operação com autonomia, previsibilidade e foco;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Capacitação e transferência de ownership para as analistas, que hoje conduzem a frente com independência após o onboarding estruturado;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Sustentação da performance, com processos e critérios permanentes que mantêm o avanço mesmo após minha saída da frente.</a:t>
            </a:r>
            <a:endParaRPr sz="2950"/>
          </a:p>
        </p:txBody>
      </p:sp>
      <p:sp>
        <p:nvSpPr>
          <p:cNvPr id="209" name="Google Shape;209;p23"/>
          <p:cNvSpPr txBox="1"/>
          <p:nvPr/>
        </p:nvSpPr>
        <p:spPr>
          <a:xfrm>
            <a:off x="152400" y="152400"/>
            <a:ext cx="8187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>
                <a:solidFill>
                  <a:schemeClr val="dk1"/>
                </a:solidFill>
              </a:rPr>
              <a:t>Score de Dados</a:t>
            </a:r>
            <a:endParaRPr b="1"/>
          </a:p>
        </p:txBody>
      </p:sp>
      <p:sp>
        <p:nvSpPr>
          <p:cNvPr id="210" name="Google Shape;210;p23"/>
          <p:cNvSpPr/>
          <p:nvPr/>
        </p:nvSpPr>
        <p:spPr>
          <a:xfrm>
            <a:off x="1417000" y="15639000"/>
            <a:ext cx="18707100" cy="1512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rgbClr val="FF0000"/>
                </a:solidFill>
              </a:rPr>
              <a:t>FALTAM GRÁFICOS!</a:t>
            </a:r>
            <a:endParaRPr sz="5000">
              <a:solidFill>
                <a:srgbClr val="FF0000"/>
              </a:solidFill>
            </a:endParaRPr>
          </a:p>
        </p:txBody>
      </p:sp>
      <p:sp>
        <p:nvSpPr>
          <p:cNvPr id="211" name="Google Shape;211;p23"/>
          <p:cNvSpPr txBox="1"/>
          <p:nvPr/>
        </p:nvSpPr>
        <p:spPr>
          <a:xfrm>
            <a:off x="0" y="795000"/>
            <a:ext cx="36000000" cy="63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>
                <a:solidFill>
                  <a:schemeClr val="dk1"/>
                </a:solidFill>
              </a:rPr>
              <a:t>Reformulei o Score de Dados com diagnóstico, priorização e governança, entregando um modelo replicável e recuperação rápida de confiança da liderança. Complexidade: Alta.</a:t>
            </a:r>
            <a:endParaRPr b="1" sz="29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type="ctrTitle"/>
          </p:nvPr>
        </p:nvSpPr>
        <p:spPr>
          <a:xfrm>
            <a:off x="1227198" y="2605687"/>
            <a:ext cx="33545400" cy="7183200"/>
          </a:xfrm>
          <a:prstGeom prst="rect">
            <a:avLst/>
          </a:prstGeom>
        </p:spPr>
        <p:txBody>
          <a:bodyPr anchorCtr="0" anchor="b" bIns="226625" lIns="226625" spcFirstLastPara="1" rIns="226625" wrap="square" tIns="2266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PROGRAMAS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/>
        </p:nvSpPr>
        <p:spPr>
          <a:xfrm>
            <a:off x="453025" y="4650300"/>
            <a:ext cx="5511900" cy="8699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Contexto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Após um incidente crítico envolvendo a sigla LOS, a diretoria iniciou a frente de Monitorização Crítica em parceria com o Command Center, visando elevar a resiliência operacional;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 iniciativa focou na remodelagem e customização das monitorizações, ajustando thresholds de CPU, memória e demais métricas para antecipar falhas e aumentar a assertividade do monitoramento.</a:t>
            </a:r>
            <a:endParaRPr sz="2974"/>
          </a:p>
        </p:txBody>
      </p:sp>
      <p:sp>
        <p:nvSpPr>
          <p:cNvPr id="222" name="Google Shape;222;p25"/>
          <p:cNvSpPr txBox="1"/>
          <p:nvPr/>
        </p:nvSpPr>
        <p:spPr>
          <a:xfrm>
            <a:off x="6322250" y="5108100"/>
            <a:ext cx="6053100" cy="7783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Problemas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Baixa capacidade de antecipação de falhas, com monitorizações predominantemente reativas;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Alta exposição a reincidência de incidentes críticos, com impacto direto à operação e ao cliente final;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Métricas desatualizadas e pouco calibradas, limitando a efetividade da detecção preventiva.</a:t>
            </a:r>
            <a:endParaRPr sz="2974"/>
          </a:p>
        </p:txBody>
      </p:sp>
      <p:sp>
        <p:nvSpPr>
          <p:cNvPr id="223" name="Google Shape;223;p25"/>
          <p:cNvSpPr txBox="1"/>
          <p:nvPr/>
        </p:nvSpPr>
        <p:spPr>
          <a:xfrm>
            <a:off x="12896862" y="2955800"/>
            <a:ext cx="7828500" cy="16025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Ações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Criação e reestruturação dos monitores críticos, com novos thresholds para os tiers 0 e 1, definidos em parceria com a liderança técnica, garantindo maior precisão e antecipação de falhas;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Implementação de alertas proativos, gerando cerca de 40 mil incidentes para validação, ampliando a rastreabilidade e a cobertura preventiva;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Estabelecimento de reports e checkpoints diários, assegurando visibilidade contínua, resposta rápida e alinhamento entre Command Center e equipes técnicas;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Validação técnica dos incidentes com pontos focais, permitindo calibração fina dos parâmetros de CPU, memória e demais métricas, elevando a assertividade dos alertas;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Migração progressiva das monitorizações para produção, após estabilização e validação dos parâmetros, garantindo confiabilidade e uso efetivo pelas áreas;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Desenvolvimento de dashboards executivos, consolidando resultados, evolução dos ajustes e impactos operacionais, ampliando a transparência e o direcionamento estratégico.</a:t>
            </a:r>
            <a:endParaRPr sz="2974"/>
          </a:p>
        </p:txBody>
      </p:sp>
      <p:sp>
        <p:nvSpPr>
          <p:cNvPr id="224" name="Google Shape;224;p25"/>
          <p:cNvSpPr txBox="1"/>
          <p:nvPr/>
        </p:nvSpPr>
        <p:spPr>
          <a:xfrm>
            <a:off x="21246872" y="2432700"/>
            <a:ext cx="7341300" cy="18772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Resultados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</a:rPr>
              <a:t>Virada de performance: Evolução da frente (Agosto → Outubro):</a:t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</a:rPr>
              <a:t>* Redução de 70,6% do MTTR da CIO1 (siglas tier 0 e 1) para resolução de P3 de monitoração:</a:t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</a:rPr>
              <a:t>Agosto/25: 07h51 → Outubro/25: 2h21</a:t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</a:rPr>
              <a:t>* Redução de 61% do MTTR da CIO1 (siglas tier 0 e 1) para resolução de P2 de monitoração:</a:t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</a:rPr>
              <a:t>Agosto/25: 11h55 → Outubro/25: 04h39</a:t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</a:rPr>
              <a:t>* Redução de 86% no percentual de recorrência P2 e P3 de monitoração da  CIO1 (siglas tier 0 e 1):</a:t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</a:rPr>
              <a:t>Agosto/25: 23% → Outubro/25: 3%</a:t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</a:rPr>
              <a:t>Virada de performance: impacto da frente em todas as monitorações CIO1 (Agosto → Outubro):</a:t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</a:rPr>
              <a:t>* Auxílio na redução de 74% no MTTR da CIO1 (siglas tier 0 e 1) na atuação de incidentes de monitoração P2 de Tier 0 e Tier 1;</a:t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Aumento expressivo na agilidade de identificação de falhas, com alertas mais precisos e parametrização calibrada;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Adoção da monitoração proativa como prática padrão pelas áreas técnicas, com engajamento contínuo dos pontos focais;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Governança fortalecida com acompanhamento diário, garantindo previsibilidade e foco executivo na evolução das métricas.</a:t>
            </a:r>
            <a:endParaRPr sz="2974"/>
          </a:p>
        </p:txBody>
      </p:sp>
      <p:sp>
        <p:nvSpPr>
          <p:cNvPr id="225" name="Google Shape;225;p25"/>
          <p:cNvSpPr txBox="1"/>
          <p:nvPr/>
        </p:nvSpPr>
        <p:spPr>
          <a:xfrm>
            <a:off x="29273850" y="2248700"/>
            <a:ext cx="6368100" cy="17439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Próximos Passos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>
                <a:solidFill>
                  <a:schemeClr val="dk1"/>
                </a:solidFill>
              </a:rPr>
              <a:t>1</a:t>
            </a:r>
            <a:r>
              <a:rPr lang="pt-BR" sz="2950">
                <a:solidFill>
                  <a:schemeClr val="dk1"/>
                </a:solidFill>
              </a:rPr>
              <a:t>. Evoluir dashboards voltados para o nível de responsável rota e serviço até dez/2025, aprimorando visibilidade executiva e governança.</a:t>
            </a:r>
            <a:endParaRPr sz="29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>
                <a:solidFill>
                  <a:schemeClr val="dk1"/>
                </a:solidFill>
              </a:rPr>
              <a:t>Matriz: esforço baixo; ganho muito alto por fortalecer resposta e governança;</a:t>
            </a:r>
            <a:endParaRPr sz="29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2</a:t>
            </a:r>
            <a:r>
              <a:rPr lang="pt-BR" sz="2950"/>
              <a:t>. Colocar em produção até jun/2025 os monitores dos 4 Golden Signals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(latência, tráfego, erros e saturação), concluindo a fase de testes e garantindo cobertura completa das aplicações críticas.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Matriz: esforço moderado; ganho alto por ampliar a capacidade de detecção precoce;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3. Expandir até set/2025 a monitoração para 100% das siglas tier 2, 3 e 4, estendendo a abordagem preventiva para toda a CIO1.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Matriz: esforço alto (volume de siglas); ganho elevado por reduzir riscos de incidente em larga escala;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4. Consolidar até dez/2026 a frente como pilar estratégico de resiliência e disponibilidade do banco, formalizando rituais, critérios e reports executivos para garantir continuidade operacional.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Matriz: esforço moderado; ganho máximo por institucionalizar a prática no banco.</a:t>
            </a:r>
            <a:endParaRPr sz="2950"/>
          </a:p>
        </p:txBody>
      </p:sp>
      <p:sp>
        <p:nvSpPr>
          <p:cNvPr id="226" name="Google Shape;226;p25"/>
          <p:cNvSpPr txBox="1"/>
          <p:nvPr/>
        </p:nvSpPr>
        <p:spPr>
          <a:xfrm>
            <a:off x="152400" y="152400"/>
            <a:ext cx="8187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>
                <a:solidFill>
                  <a:schemeClr val="dk1"/>
                </a:solidFill>
              </a:rPr>
              <a:t>Monitoração Crítica: Nível Sigla</a:t>
            </a:r>
            <a:endParaRPr b="1"/>
          </a:p>
        </p:txBody>
      </p:sp>
      <p:sp>
        <p:nvSpPr>
          <p:cNvPr id="227" name="Google Shape;227;p25"/>
          <p:cNvSpPr txBox="1"/>
          <p:nvPr/>
        </p:nvSpPr>
        <p:spPr>
          <a:xfrm>
            <a:off x="0" y="795000"/>
            <a:ext cx="36000000" cy="63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>
                <a:solidFill>
                  <a:schemeClr val="dk1"/>
                </a:solidFill>
              </a:rPr>
              <a:t>Redesenhei critérios e thresholds por sigla, operacionalizando governance diária e reduzindo recorrência e MTTR por meio de detecção e bloqueios preventivos. Complexidade: Alta.</a:t>
            </a:r>
            <a:endParaRPr b="1" sz="2950">
              <a:solidFill>
                <a:schemeClr val="dk1"/>
              </a:solidFill>
            </a:endParaRPr>
          </a:p>
        </p:txBody>
      </p:sp>
      <p:pic>
        <p:nvPicPr>
          <p:cNvPr id="228" name="Google Shape;2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7625" y="3063223"/>
            <a:ext cx="12273576" cy="1187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/>
        </p:nvSpPr>
        <p:spPr>
          <a:xfrm>
            <a:off x="326025" y="4285950"/>
            <a:ext cx="5511900" cy="11904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Contexto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 governança em nível banco enfrenta uma dor estrutural: não há definição consolidada sobre os donos de aplicações e repositórios;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Essa lacuna compromete indicadores corporativos que dependem dessa informação para atribuição, tratativa e priorização de incidentes;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Na segunda fase da Monitorização Crítica, monitores baseados nos 4 Golden Signals (incluindo erros 400 e 500) passaram a gerar cerca de 300 incidentes sem dono, evidenciando a necessidade de uma abordagem estratégica para resolver a falha de governança.</a:t>
            </a:r>
            <a:endParaRPr sz="2974"/>
          </a:p>
        </p:txBody>
      </p:sp>
      <p:sp>
        <p:nvSpPr>
          <p:cNvPr id="234" name="Google Shape;234;p26"/>
          <p:cNvSpPr txBox="1"/>
          <p:nvPr/>
        </p:nvSpPr>
        <p:spPr>
          <a:xfrm>
            <a:off x="6121613" y="3828150"/>
            <a:ext cx="6053100" cy="12820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Problemas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Dificuldade de direcionar incidentes ao responsável correto, gerando baixa eficiência operacional;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Retrabalho recorrente e oneroso para identificar, manualmente, quem deveria tratar cada incidente;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Atrasos na resolução e maior exposição em indicadores corporativos;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Gargalos críticos decorrentes da falta de “dono de rota”, impactando métricas estratégicas;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Fila crescente, sem governança clara de volumetria e prioridade;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Cenário que exigia atuações estratégicas e estruturantes, e não apenas gestão operacional.</a:t>
            </a:r>
            <a:endParaRPr sz="2974"/>
          </a:p>
        </p:txBody>
      </p:sp>
      <p:sp>
        <p:nvSpPr>
          <p:cNvPr id="235" name="Google Shape;235;p26"/>
          <p:cNvSpPr txBox="1"/>
          <p:nvPr/>
        </p:nvSpPr>
        <p:spPr>
          <a:xfrm>
            <a:off x="12613213" y="4057050"/>
            <a:ext cx="8496300" cy="12820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Ações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Estruturei uma governança orientada a dados, substituindo a abordagem manual (incidente a incidente) por uma análise macro baseada em gráficos de incidentes x rota e incidentes x serviço, permitindo identificar rapidamente onde estavam os maiores volumes e os responsáveis mais prováveis e estabelecendo um modelo replicável para outras frentes de monitoração;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Direcionei os esforços para os pontos focais certos, o que permitiu resolver, de forma concentrada, grande parte dos incidentes acumulados e eliminar ruído operacional;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Automatizei o fluxo de novos incidentes no dashboard, evitando retrabalho dos times técnicos e garantindo que cada abertura já chegasse com rota indicada ou sinalização prévia para validação;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Mantive reports e checkpoints diários, assegurando acompanhamento contínuo, correção rápida de desvios e tomada de decisão baseada em dados.</a:t>
            </a:r>
            <a:endParaRPr sz="2974"/>
          </a:p>
        </p:txBody>
      </p:sp>
      <p:sp>
        <p:nvSpPr>
          <p:cNvPr id="236" name="Google Shape;236;p26"/>
          <p:cNvSpPr txBox="1"/>
          <p:nvPr/>
        </p:nvSpPr>
        <p:spPr>
          <a:xfrm>
            <a:off x="21547997" y="3599250"/>
            <a:ext cx="7341300" cy="12362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Resultados Esperados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Virada de performance na governança de incidentes;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Redução substancial do retrabalho e do tempo médio de investigação de donos, acelerando a triagem e resposta dos incidentes;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Direcionamento assertivo dos incidentes, priorizando rotas críticas e acelerando a tratativa dos ~400 incidentes mapeados;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Criação de um repositório corporativo de donos de rota, removendo um dos maiores gargalos estruturais e trazendo previsibilidade ao fluxo de incidentes;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Melhoria imediata em indicadores corporativos que dependem da correta identificação de dono de rota;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Correções sistêmicas no CMDB, eliminando inconsistências e prevenindo reincidência estrutural do problema.</a:t>
            </a:r>
            <a:endParaRPr sz="2974"/>
          </a:p>
        </p:txBody>
      </p:sp>
      <p:sp>
        <p:nvSpPr>
          <p:cNvPr id="237" name="Google Shape;237;p26"/>
          <p:cNvSpPr txBox="1"/>
          <p:nvPr/>
        </p:nvSpPr>
        <p:spPr>
          <a:xfrm>
            <a:off x="29581775" y="3107700"/>
            <a:ext cx="9251700" cy="14261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Próximos Passos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1: </a:t>
            </a:r>
            <a:r>
              <a:rPr lang="pt-BR" sz="2950"/>
              <a:t>Incluir até fev/2026 100% das siglas tier 0 e 1 do superintendente Flávio Ricardo na governança de incidentes, garantindo direcionamento correto e eliminando lacunas de responsabilidade.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Matriz: Esforço moderado; ganho alto (demanda alinhamentos com múltiplas áreas, mas reduz grande parte do retrabalho e aumenta eficiência na tratativa dos incidentes);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>
                <a:solidFill>
                  <a:schemeClr val="dk1"/>
                </a:solidFill>
              </a:rPr>
              <a:t>2</a:t>
            </a:r>
            <a:r>
              <a:rPr b="1" lang="pt-BR" sz="2950">
                <a:solidFill>
                  <a:schemeClr val="dk1"/>
                </a:solidFill>
              </a:rPr>
              <a:t>: </a:t>
            </a:r>
            <a:r>
              <a:rPr lang="pt-BR" sz="2950"/>
              <a:t>Construir até fev/2026 a documentação oficial consolidando donos e estabelecendo a referência de governança.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Matriz: Esforço moderado; ganho muito alto (exige validações formais, mas resolve a dor estrutural do banco e elimina gargalos crônicos);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>
                <a:solidFill>
                  <a:schemeClr val="dk1"/>
                </a:solidFill>
              </a:rPr>
              <a:t>3</a:t>
            </a:r>
            <a:r>
              <a:rPr b="1" lang="pt-BR" sz="2950">
                <a:solidFill>
                  <a:schemeClr val="dk1"/>
                </a:solidFill>
              </a:rPr>
              <a:t>: </a:t>
            </a:r>
            <a:r>
              <a:rPr lang="pt-BR" sz="2950"/>
              <a:t>Implementar até jan/2026 a nova lógica de CMDB, assegurando que todos os donos estejam corretos, atualizados e alinhados à documentação-legado.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Matriz: Esforço alto; ganho muito alto (trabalho técnico e detalhado, porém impacta diretamente governança, reincidência e consistência sistêmica);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>
                <a:solidFill>
                  <a:schemeClr val="dk1"/>
                </a:solidFill>
              </a:rPr>
              <a:t>4</a:t>
            </a:r>
            <a:r>
              <a:rPr b="1" lang="pt-BR" sz="2950">
                <a:solidFill>
                  <a:schemeClr val="dk1"/>
                </a:solidFill>
              </a:rPr>
              <a:t>: </a:t>
            </a:r>
            <a:r>
              <a:rPr lang="pt-BR" sz="2950"/>
              <a:t>Validar até fev/2025 o comportamento em produção da nova lógica, confirmando estabilidade, precisão e continuidade da governança.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Matriz: Esforço baixo; ganho alto (exige apenas monitoramento estruturado, mas garante sustentabilidade e fecha o ciclo da solução).</a:t>
            </a:r>
            <a:endParaRPr sz="2950"/>
          </a:p>
        </p:txBody>
      </p:sp>
      <p:sp>
        <p:nvSpPr>
          <p:cNvPr id="238" name="Google Shape;238;p26"/>
          <p:cNvSpPr txBox="1"/>
          <p:nvPr/>
        </p:nvSpPr>
        <p:spPr>
          <a:xfrm>
            <a:off x="152400" y="152400"/>
            <a:ext cx="8187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>
                <a:solidFill>
                  <a:schemeClr val="dk1"/>
                </a:solidFill>
              </a:rPr>
              <a:t>Monitoração Crítica: Nível App</a:t>
            </a:r>
            <a:endParaRPr b="1"/>
          </a:p>
        </p:txBody>
      </p:sp>
      <p:sp>
        <p:nvSpPr>
          <p:cNvPr id="239" name="Google Shape;239;p26"/>
          <p:cNvSpPr txBox="1"/>
          <p:nvPr/>
        </p:nvSpPr>
        <p:spPr>
          <a:xfrm>
            <a:off x="0" y="795000"/>
            <a:ext cx="36000000" cy="63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>
                <a:solidFill>
                  <a:schemeClr val="dk1"/>
                </a:solidFill>
              </a:rPr>
              <a:t>Estabeleci governança específica para aplicações, alinhando dono de rota, thresholds e playbooks operacionais para reduzir ruído e acelerar resolução. Complexidade: Alta.</a:t>
            </a:r>
            <a:endParaRPr b="1" sz="2950">
              <a:solidFill>
                <a:schemeClr val="dk1"/>
              </a:solidFill>
            </a:endParaRPr>
          </a:p>
        </p:txBody>
      </p:sp>
      <p:pic>
        <p:nvPicPr>
          <p:cNvPr id="240" name="Google Shape;2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5950" y="4057050"/>
            <a:ext cx="13252115" cy="1282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/>
        </p:nvSpPr>
        <p:spPr>
          <a:xfrm>
            <a:off x="453025" y="4192500"/>
            <a:ext cx="5511900" cy="10530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Contexto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 frente foi criada para fortalecer o controle e a governança sobre GMUDs e incidentes envolvendo Breaking Glass, integrando essa visão a demais indicadores estratégicos da CIO1;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Por ser um mecanismo altamente sensível, reservado a exceções e dependente de justificativa formal, havia um risco estrutural: não existia visibilidade consolidada sobre frequência, causas ou responsáveis pelos acessos, elevando riscos de auditoria, conformidade e confiabilidade operacional.</a:t>
            </a:r>
            <a:endParaRPr sz="2974"/>
          </a:p>
        </p:txBody>
      </p:sp>
      <p:sp>
        <p:nvSpPr>
          <p:cNvPr id="246" name="Google Shape;246;p27"/>
          <p:cNvSpPr txBox="1"/>
          <p:nvPr/>
        </p:nvSpPr>
        <p:spPr>
          <a:xfrm>
            <a:off x="6248613" y="4879200"/>
            <a:ext cx="6053100" cy="9157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Problemas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Uso recorrente e pouco justificado de acessos emergenciais, evidenciando fragilidades operacionais;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Falta de visibilidade executiva sobre causas, volumetria e responsáveis;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Ausência de controles formais, elevando riscos de auditoria, segurança e compliance;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Tema entrou como critério do Score de Resiliência, aumentando impacto reputacional e urgência.</a:t>
            </a:r>
            <a:endParaRPr sz="2974"/>
          </a:p>
        </p:txBody>
      </p:sp>
      <p:sp>
        <p:nvSpPr>
          <p:cNvPr id="247" name="Google Shape;247;p27"/>
          <p:cNvSpPr txBox="1"/>
          <p:nvPr/>
        </p:nvSpPr>
        <p:spPr>
          <a:xfrm>
            <a:off x="12740213" y="2589750"/>
            <a:ext cx="8496300" cy="14193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Ações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Estruturei a governança de Breaking Glass com reports quinzenais e checkpoints semanais, criando cadência, disciplina e um modelo contínuo de monitoramento dos acessos;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Padronizei o fluxo de análise e priorização, permitindo identificar rapidamente padrões de risco e reduzir reincidências;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Implementei solicitações formais de justificativa e conduzi uma revisão analítica das listas de uso, elevando transparência, rastreabilidade e responsabilização dos times. A partir disso, defini critérios claros de uso adequado e diretrizes que reduziram acessos emergenciais e fortaleceram conformidade;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Escalei a aplicação do projeto “Golden Sync” para a CIO1, após demonstrar sua eficácia na redução de Breaking Glass via atualização de Golden Image, reforçando automação e prevenção. 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Para sustentar a governança, desenvolvi um dashboard integrado no ServiceNow consolidando GMUDs, Incidentes e Breaking Glass, entregando visibilidade executiva e suporte direto à tomada de decisão.</a:t>
            </a:r>
            <a:endParaRPr sz="2974"/>
          </a:p>
        </p:txBody>
      </p:sp>
      <p:sp>
        <p:nvSpPr>
          <p:cNvPr id="248" name="Google Shape;248;p27"/>
          <p:cNvSpPr txBox="1"/>
          <p:nvPr/>
        </p:nvSpPr>
        <p:spPr>
          <a:xfrm>
            <a:off x="21674997" y="4192500"/>
            <a:ext cx="7341300" cy="10073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Resultados Esperados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Visibilidade completa e centralizada dos acessos emergenciais, eliminando falta de visiblidade e permitindo atuação imediata da governança;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Redução prática do uso inadequado de Breaking Glass, a partir de maior consciência de risco e responsabilização dos times;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Novos indicadores criados com base na frequência de pendências e nos usos recorrentes, permitindo rastrear causas estruturais e orientar correções técnicas;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Evidências objetivas para atualização de Golden Image, refletindo dores reais dos times e reduzindo a necessidade de acessos emergenciais.</a:t>
            </a:r>
            <a:endParaRPr sz="2974"/>
          </a:p>
        </p:txBody>
      </p:sp>
      <p:sp>
        <p:nvSpPr>
          <p:cNvPr id="249" name="Google Shape;249;p27"/>
          <p:cNvSpPr txBox="1"/>
          <p:nvPr/>
        </p:nvSpPr>
        <p:spPr>
          <a:xfrm>
            <a:off x="29652400" y="2532000"/>
            <a:ext cx="8003100" cy="14309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Próximos Passos</a:t>
            </a:r>
            <a:endParaRPr b="1" sz="29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950"/>
              <a:t>1: Reduzir 50% da volumetria de Breaking Glass até R1/26, fortalecendo disciplina de uso e mitigando riscos de auditoria.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Matriz: Esforço moderado; ganho alto.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2: Eliminar recorrências indevidas até mar/2026, atacando causas raiz com ações preventivas e ajustes técnicos.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>
                <a:solidFill>
                  <a:schemeClr val="dk1"/>
                </a:solidFill>
              </a:rPr>
              <a:t>Matriz: </a:t>
            </a:r>
            <a:r>
              <a:rPr lang="pt-BR" sz="2950"/>
              <a:t>Esforço alto; ganho muito alto.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3: Garantir 100% de justificativas válidas até fev/2026, elevando rastreabilidade e maturidade de governança.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>
                <a:solidFill>
                  <a:schemeClr val="dk1"/>
                </a:solidFill>
              </a:rPr>
              <a:t>Matriz: </a:t>
            </a:r>
            <a:r>
              <a:rPr lang="pt-BR" sz="2950"/>
              <a:t>Esforço baixo; ganho moderado.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4: Ampliar a adoção do dashboard executivo até abr/2026, consolidando-o como fonte oficial de tendências, riscos e decisões.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>
                <a:solidFill>
                  <a:schemeClr val="dk1"/>
                </a:solidFill>
              </a:rPr>
              <a:t>Matriz: </a:t>
            </a:r>
            <a:r>
              <a:rPr lang="pt-BR" sz="2950"/>
              <a:t>Esforço moderado; ganho alto.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5: Criar indicadores de recorrência, causas e efetividade até mai/2026, estruturando um modelo analítico replicável.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>
                <a:solidFill>
                  <a:schemeClr val="dk1"/>
                </a:solidFill>
              </a:rPr>
              <a:t>Matriz: </a:t>
            </a:r>
            <a:r>
              <a:rPr lang="pt-BR" sz="2950"/>
              <a:t>Esforço moderado; ganho muito alto.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6: Implementar ações corretivas baseadas nesses indicadores até jun/2026, fechando o ciclo de prevenção e governança.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>
                <a:solidFill>
                  <a:schemeClr val="dk1"/>
                </a:solidFill>
              </a:rPr>
              <a:t>Matriz: </a:t>
            </a:r>
            <a:r>
              <a:rPr lang="pt-BR" sz="2950"/>
              <a:t>Esforço alto; ganho muito alto.</a:t>
            </a:r>
            <a:endParaRPr sz="2950"/>
          </a:p>
        </p:txBody>
      </p:sp>
      <p:sp>
        <p:nvSpPr>
          <p:cNvPr id="250" name="Google Shape;250;p27"/>
          <p:cNvSpPr txBox="1"/>
          <p:nvPr/>
        </p:nvSpPr>
        <p:spPr>
          <a:xfrm>
            <a:off x="152400" y="152400"/>
            <a:ext cx="8187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>
                <a:solidFill>
                  <a:schemeClr val="dk1"/>
                </a:solidFill>
              </a:rPr>
              <a:t>Breaking Glass</a:t>
            </a:r>
            <a:endParaRPr b="1"/>
          </a:p>
        </p:txBody>
      </p:sp>
      <p:sp>
        <p:nvSpPr>
          <p:cNvPr id="251" name="Google Shape;251;p27"/>
          <p:cNvSpPr txBox="1"/>
          <p:nvPr/>
        </p:nvSpPr>
        <p:spPr>
          <a:xfrm>
            <a:off x="0" y="795000"/>
            <a:ext cx="36000000" cy="1092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>
                <a:solidFill>
                  <a:schemeClr val="dk1"/>
                </a:solidFill>
              </a:rPr>
              <a:t>Estruturei a governança de Breaking Glass para transformar acessos emergenciais em um processo controlado, rastreável e com critérios claros, reduzindo risco de auditoria e permitindo decisões executivas rápidas. Complexidade: Moderada → Alta.</a:t>
            </a:r>
            <a:endParaRPr b="1" sz="2950">
              <a:solidFill>
                <a:schemeClr val="dk1"/>
              </a:solidFill>
            </a:endParaRPr>
          </a:p>
        </p:txBody>
      </p:sp>
      <p:pic>
        <p:nvPicPr>
          <p:cNvPr id="252" name="Google Shape;2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1600" y="2770224"/>
            <a:ext cx="12780500" cy="1236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/>
          <p:nvPr/>
        </p:nvSpPr>
        <p:spPr>
          <a:xfrm>
            <a:off x="453025" y="4192500"/>
            <a:ext cx="5511900" cy="1098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Contexto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O Arco de Login é um ponto crítico da jornada do cliente e um dos principais pilares de resiliência do banco;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Antes da frente, havia informações desalinhadas e desatualizadas sobre as siglas que compõem o arco, sem visão consolidada de riscos, dependências ou oportunidades de melhoria;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Diante desse cenário, o projeto PEP Arco de Login foi criado para mapear integralmente o ecossistema, fortalecer a resiliência das aplicações e estabelecer uma base confiável para priorização e governança.</a:t>
            </a:r>
            <a:endParaRPr sz="2974"/>
          </a:p>
        </p:txBody>
      </p:sp>
      <p:sp>
        <p:nvSpPr>
          <p:cNvPr id="258" name="Google Shape;258;p28"/>
          <p:cNvSpPr txBox="1"/>
          <p:nvPr/>
        </p:nvSpPr>
        <p:spPr>
          <a:xfrm>
            <a:off x="6248613" y="5108250"/>
            <a:ext cx="6053100" cy="9157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Problemas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Ausência de um mapeamento único e atualizado das siglas e dependências do Arco de Login;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Governança inexistente, dificultando direcionamento, priorização e clareza de responsabilidades;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Falta de visão estruturada para identificar riscos, oportunidades e planos de ação consistentes;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Dificuldade em acompanhar evolução e impacto das melhorias, gerando baixa previsibilidade operacional.</a:t>
            </a:r>
            <a:endParaRPr sz="2974"/>
          </a:p>
        </p:txBody>
      </p:sp>
      <p:sp>
        <p:nvSpPr>
          <p:cNvPr id="259" name="Google Shape;259;p28"/>
          <p:cNvSpPr txBox="1"/>
          <p:nvPr/>
        </p:nvSpPr>
        <p:spPr>
          <a:xfrm>
            <a:off x="12740213" y="3652750"/>
            <a:ext cx="8496300" cy="1373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Ações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Condução integral do mapeamento das siglas do Arco de Login, consolidando responsáveis, fluxos críticos e dependências, e estabelecendo a visão única necessária para evolução da resiliência;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Realização de reuniões técnicas direcionadas com os donos das siglas, identificando riscos estruturais, inconsistências e oportunidades de melhoria de forma orientada a impacto;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Elaboração de um inventário de findings e PDCAs individualizados, garantindo clareza das causas, priorização adequada e accountability dos responsáveis;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Implementação de checkpoints semanais com foco em avanço, correção de pendências e remoção de impedimentos, assegurando ritmo contínuo de execução e previsibilidade da evolução.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Estruturação de report executivo quinzenal, validado tecnicamente, consolidando status, riscos, tendências e recomendações estratégicas para tomada de decisão da liderança.</a:t>
            </a:r>
            <a:endParaRPr sz="2974"/>
          </a:p>
        </p:txBody>
      </p:sp>
      <p:sp>
        <p:nvSpPr>
          <p:cNvPr id="260" name="Google Shape;260;p28"/>
          <p:cNvSpPr txBox="1"/>
          <p:nvPr/>
        </p:nvSpPr>
        <p:spPr>
          <a:xfrm>
            <a:off x="21674997" y="4702150"/>
            <a:ext cx="7341300" cy="12362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Resultados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Discovery completo das siglas do Arco de Login, com entendimento claro das estruturas críticas, fluxos e dependências, estabelecendo base técnica sólida para evolução de resiliência;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Workshops técnicos conduzidos com alta adesão dos donos das siglas, fortalecendo alinhamento técnico e garantindo insumos confiáveis para priorização;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Findings e PDCAs estruturados e consolidados, oferecendo uma visão integrada de maturidade, riscos e oportunidades reais, facilitando tomada de decisão estratégica;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Engajamento ampliado entre áreas técnicas e governança, estabelecendo cadência, transparência e corresponsabilidade na evolução do Arco de Login.</a:t>
            </a:r>
            <a:endParaRPr sz="2974"/>
          </a:p>
        </p:txBody>
      </p:sp>
      <p:sp>
        <p:nvSpPr>
          <p:cNvPr id="261" name="Google Shape;261;p28"/>
          <p:cNvSpPr txBox="1"/>
          <p:nvPr/>
        </p:nvSpPr>
        <p:spPr>
          <a:xfrm>
            <a:off x="29588900" y="2936050"/>
            <a:ext cx="6053100" cy="15169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Próximos Passos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1: Disponibilizar reports quinzenais até mar/2026, consolidando evolução dos PDCAs e maturidade das siglas, garantindo transparência, cadência e governança contínua.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Matriz: Esforço baixo; ganho moderado (fortalece disciplina e visibilidade executiva).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2: Acompanhar até mar/2026 a execução das ações de melhoria, integrando diretamente seus resultados às frentes de monitoramento e score, assegurando coerência e sinergia entre indicadores.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Matriz: Esforço moderado; ganho alto (melhora efetividade das ações e reduz retrabalho).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3: Expandir até jun/2026 o modelo PEP para novos arcos críticos, replicando a metodologia consolidada no Arco de Login e criando um padrão escalável de resiliência.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Matriz: Esforço alto; ganho muito alto (gera impacto estrutural, padronização e governança banco-wide).</a:t>
            </a:r>
            <a:endParaRPr sz="2950"/>
          </a:p>
        </p:txBody>
      </p:sp>
      <p:sp>
        <p:nvSpPr>
          <p:cNvPr id="262" name="Google Shape;262;p28"/>
          <p:cNvSpPr txBox="1"/>
          <p:nvPr/>
        </p:nvSpPr>
        <p:spPr>
          <a:xfrm>
            <a:off x="152400" y="152400"/>
            <a:ext cx="8187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>
                <a:solidFill>
                  <a:schemeClr val="dk1"/>
                </a:solidFill>
              </a:rPr>
              <a:t>PEP Arco de Login</a:t>
            </a:r>
            <a:endParaRPr b="1"/>
          </a:p>
        </p:txBody>
      </p:sp>
      <p:sp>
        <p:nvSpPr>
          <p:cNvPr id="263" name="Google Shape;263;p28"/>
          <p:cNvSpPr txBox="1"/>
          <p:nvPr/>
        </p:nvSpPr>
        <p:spPr>
          <a:xfrm>
            <a:off x="0" y="795000"/>
            <a:ext cx="36000000" cy="1092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>
                <a:solidFill>
                  <a:schemeClr val="dk1"/>
                </a:solidFill>
              </a:rPr>
              <a:t>Mapeei e governei o Arco de Login para consolidar dependências críticas, priorizar correções e criar um modelo técnico confiável que sustente evolução da resiliência do cliente. Complexidade: Moderada.</a:t>
            </a:r>
            <a:endParaRPr b="1" sz="2950">
              <a:solidFill>
                <a:schemeClr val="dk1"/>
              </a:solidFill>
            </a:endParaRPr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0400" y="4192501"/>
            <a:ext cx="11358916" cy="1098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 txBox="1"/>
          <p:nvPr>
            <p:ph type="ctrTitle"/>
          </p:nvPr>
        </p:nvSpPr>
        <p:spPr>
          <a:xfrm>
            <a:off x="1227198" y="2605687"/>
            <a:ext cx="33545400" cy="7183200"/>
          </a:xfrm>
          <a:prstGeom prst="rect">
            <a:avLst/>
          </a:prstGeom>
        </p:spPr>
        <p:txBody>
          <a:bodyPr anchorCtr="0" anchor="b" bIns="226625" lIns="226625" spcFirstLastPara="1" rIns="226625" wrap="square" tIns="2266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PRODUTOS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 txBox="1"/>
          <p:nvPr/>
        </p:nvSpPr>
        <p:spPr>
          <a:xfrm>
            <a:off x="152400" y="152400"/>
            <a:ext cx="16410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>
                <a:solidFill>
                  <a:schemeClr val="dk1"/>
                </a:solidFill>
              </a:rPr>
              <a:t>Monitoramento Executo Diário - Indicadores CIO1 (Chat Unificado de Superintendentes)</a:t>
            </a:r>
            <a:endParaRPr b="1"/>
          </a:p>
        </p:txBody>
      </p:sp>
      <p:sp>
        <p:nvSpPr>
          <p:cNvPr id="275" name="Google Shape;275;p30"/>
          <p:cNvSpPr txBox="1"/>
          <p:nvPr/>
        </p:nvSpPr>
        <p:spPr>
          <a:xfrm>
            <a:off x="453025" y="3047700"/>
            <a:ext cx="5511900" cy="11904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Contexto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 CIO1 não possuía um mecanismo transparente, rápido e unificado para acompanhar a volumetria diária de incidentes. 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As informações estavam dispersas em painéis, dependiam de consultas manuais e chegavam aos superintendentes de forma tardia — dificultando reação, priorização e previsibilidade perante o diretor.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Para resolver isso, criei um canal executivo via chat reunindo todos os superintendentes e pontos focais técnicos, consolidando diariamente os principais indicadores de incidentes da diretoria.</a:t>
            </a:r>
            <a:endParaRPr sz="2974"/>
          </a:p>
        </p:txBody>
      </p:sp>
      <p:sp>
        <p:nvSpPr>
          <p:cNvPr id="276" name="Google Shape;276;p30"/>
          <p:cNvSpPr txBox="1"/>
          <p:nvPr/>
        </p:nvSpPr>
        <p:spPr>
          <a:xfrm>
            <a:off x="6326013" y="4879200"/>
            <a:ext cx="6053100" cy="824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Problemas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Falta de visibilidade imediata sobre incidentes, priorizações e impacto por sigla;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Tomada de decisão reativa e pouca previsibilidade de risco para líderes/superintendentes;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Necessidade de navegar entre múltiplos dashboards, gerando fricção e perda de tempo;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Ausência de um canal formal de comunicação contínua entre áreas técnicas e líderes.</a:t>
            </a:r>
            <a:endParaRPr sz="2974"/>
          </a:p>
        </p:txBody>
      </p:sp>
      <p:sp>
        <p:nvSpPr>
          <p:cNvPr id="277" name="Google Shape;277;p30"/>
          <p:cNvSpPr txBox="1"/>
          <p:nvPr/>
        </p:nvSpPr>
        <p:spPr>
          <a:xfrm>
            <a:off x="12740213" y="3505650"/>
            <a:ext cx="8496300" cy="1098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Ações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Estruturei um report diário enviado a todos os superintendentes da diretoria, consolidando volumetria total de incidentes, % por superintendência, siglas envolvidas, monitores geradores, além do recorte por severidades (P2, P3);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Criei um modelo rápido, padronizado e replicável de leitura executiva, facilitando interpretação e ação imediata;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Expandi o escopo do report para outros indicadores estratégicos correlacionados, como Resiliência, aumentando valor do canal e fortalecendo governança;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Transformei o chat em um hub de comunicação executiva, que acelera diagnósticos, aumenta responsabilidade dos times e antecipa potenciais problemas antes de chegarem ao diretor.</a:t>
            </a:r>
            <a:endParaRPr sz="2974"/>
          </a:p>
        </p:txBody>
      </p:sp>
      <p:sp>
        <p:nvSpPr>
          <p:cNvPr id="278" name="Google Shape;278;p30"/>
          <p:cNvSpPr txBox="1"/>
          <p:nvPr/>
        </p:nvSpPr>
        <p:spPr>
          <a:xfrm>
            <a:off x="21894797" y="3047700"/>
            <a:ext cx="7341300" cy="11904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Resultados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Canal diário estabelecido, com 100% dos superintendentes utilizando como fonte principal de acompanhamento de incidentes;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Reação mais rápida a quedas e instabilidades, contribuindo para redução do MTTR e mitigação de impacto operacional;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Aumento da previsibilidade executiva: líderes passaram a antecipar riscos antes de escalarem para o diretor;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Fortalecimento da governança: comunicação contínua, clara e estruturada entre áreas técnicas e liderança;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Integração de múltiplos indicadores estratégicos, transformando o chat em uma plataforma executiva de monitoramento ágil.</a:t>
            </a:r>
            <a:endParaRPr sz="2974"/>
          </a:p>
        </p:txBody>
      </p:sp>
      <p:sp>
        <p:nvSpPr>
          <p:cNvPr id="279" name="Google Shape;279;p30"/>
          <p:cNvSpPr txBox="1"/>
          <p:nvPr/>
        </p:nvSpPr>
        <p:spPr>
          <a:xfrm>
            <a:off x="29588900" y="2588650"/>
            <a:ext cx="6053100" cy="15169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Próximos Passos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1. Automatizar o envio diário dos reports até fev/2025, utilizando Power Automate integrado ao bucket S3 ou QuickSuite, eliminando operação manual e garantindo atualização contínua.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Matriz: Esforço moderado; ganho muito alto (redução de retrabalho, fluxo escalável, maior precisão executiva).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2. Expandir o report com métricas de performance de times até mar/2025, adicionando indicadores como lead time e aging para ampliar o monitoramento além de tecnologia.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Matriz: Esforço moderado; ganho alto (visão gerencial completa e evolução de maturidade operacional).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3. Estruturar uma versão executiva semanal consolidada até abr/2025, integrando incidentes, resiliência e observabilidade para suporte ao diretor.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Matriz: Esforço baixo; ganho muito alto (fortalece narrativa, alinhamento estratégico e previsibilidade).</a:t>
            </a:r>
            <a:endParaRPr sz="2950"/>
          </a:p>
        </p:txBody>
      </p:sp>
      <p:sp>
        <p:nvSpPr>
          <p:cNvPr id="280" name="Google Shape;280;p30"/>
          <p:cNvSpPr txBox="1"/>
          <p:nvPr/>
        </p:nvSpPr>
        <p:spPr>
          <a:xfrm>
            <a:off x="0" y="795000"/>
            <a:ext cx="36000000" cy="1092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>
                <a:solidFill>
                  <a:schemeClr val="dk1"/>
                </a:solidFill>
              </a:rPr>
              <a:t>Criei um canal executivo diário que publica volumetria crítica e indicadores, agilizando decisões da diretoria e antecipando riscos antes que escalem ao nível executivo. Complexidade: Moderada → Alta.</a:t>
            </a:r>
            <a:endParaRPr b="1" sz="2950">
              <a:solidFill>
                <a:schemeClr val="dk1"/>
              </a:solidFill>
            </a:endParaRPr>
          </a:p>
        </p:txBody>
      </p:sp>
      <p:sp>
        <p:nvSpPr>
          <p:cNvPr id="281" name="Google Shape;281;p30"/>
          <p:cNvSpPr/>
          <p:nvPr/>
        </p:nvSpPr>
        <p:spPr>
          <a:xfrm>
            <a:off x="9299050" y="-1631700"/>
            <a:ext cx="18707100" cy="1266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dk1"/>
                </a:solidFill>
              </a:rPr>
              <a:t>NOVO!</a:t>
            </a:r>
            <a:endParaRPr sz="5000">
              <a:solidFill>
                <a:schemeClr val="dk1"/>
              </a:solidFill>
            </a:endParaRPr>
          </a:p>
        </p:txBody>
      </p:sp>
      <p:pic>
        <p:nvPicPr>
          <p:cNvPr id="282" name="Google Shape;2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0325" y="4359000"/>
            <a:ext cx="12020250" cy="1162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/>
        </p:nvSpPr>
        <p:spPr>
          <a:xfrm>
            <a:off x="152400" y="152400"/>
            <a:ext cx="101025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>
                <a:solidFill>
                  <a:schemeClr val="dk1"/>
                </a:solidFill>
              </a:rPr>
              <a:t>Radar Estratégico</a:t>
            </a:r>
            <a:endParaRPr b="1"/>
          </a:p>
        </p:txBody>
      </p:sp>
      <p:sp>
        <p:nvSpPr>
          <p:cNvPr id="288" name="Google Shape;288;p31"/>
          <p:cNvSpPr txBox="1"/>
          <p:nvPr/>
        </p:nvSpPr>
        <p:spPr>
          <a:xfrm>
            <a:off x="453025" y="6015100"/>
            <a:ext cx="5511900" cy="11904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Contexto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74"/>
              <a:t>A diretoria convivia com um problema crescente: cada indicador relevante, como Score de Cyber, Score de Resiliência, IU Confia, IU Risk, Maturidade de Observabilidade, FinOps, Incidentes e GMUDs, estava distribuído em painéis distintos, com links fragmentados, estruturas diferentes e ausência de visão integrada.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Essa dispersão exigia que os times salvassem links, aprendessem navegações diferentes e reconstruíssem análises manualmente, dificultando a leitura de performance da superintendência e reduzindo a previsibilidade executiva.</a:t>
            </a:r>
            <a:endParaRPr sz="2974"/>
          </a:p>
        </p:txBody>
      </p:sp>
      <p:sp>
        <p:nvSpPr>
          <p:cNvPr id="289" name="Google Shape;289;p31"/>
          <p:cNvSpPr txBox="1"/>
          <p:nvPr/>
        </p:nvSpPr>
        <p:spPr>
          <a:xfrm>
            <a:off x="6326013" y="5786200"/>
            <a:ext cx="6053100" cy="12362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Problemas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Fragmentação de informações: dashboards isolados, sem visão unificada e com navegações distintas;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Dificuldade de leitura executiva, com indicadores publicados sem contexto, dificultando tomada de decisão;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Esforço manual elevado, com times reconstruindo análises sempre que precisavam cruzar dados entre painéis;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Ausência de governança única, gerando divergências, versões paralelas e falta de fonte oficial confiável;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Visão estratégica limitada, sem leitura transversal dos riscos, tendências e impactos na superintendência.</a:t>
            </a:r>
            <a:endParaRPr sz="2974"/>
          </a:p>
        </p:txBody>
      </p:sp>
      <p:sp>
        <p:nvSpPr>
          <p:cNvPr id="290" name="Google Shape;290;p31"/>
          <p:cNvSpPr txBox="1"/>
          <p:nvPr/>
        </p:nvSpPr>
        <p:spPr>
          <a:xfrm>
            <a:off x="12740213" y="5328400"/>
            <a:ext cx="8496300" cy="1327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Ações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Cocriação do Radar Estratégico com outros dois colegas, definindo arquitetura, priorização e escopo da visão unificada;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Estruturei a camada estratégica do Radar, integrando mensagens executivas, análises de causa, impacto e recomendações, diferencial que o distingue dos dashboards tradicionais;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Centralização dos principais indicadores da Macia, consolidando Score de Cyber, Score de Resiliência, IU Confia, IU Risk, Maturidade de Observabilidade, Incidentes, GMUDs e demais métricas;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Governança contínua nível CIO1, garantindo dados atualizados, coerência entre indicadores e adoção consistente por toda a diretoria;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Padronização das visualizações, facilitando navegação, interpretação e comparabilidade entre indicadores;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Criação de fonte de acompanhamento da superintendência, eliminando dispersão e dúvidas sobre “qual dashboard olhar”.</a:t>
            </a:r>
            <a:endParaRPr sz="2974"/>
          </a:p>
        </p:txBody>
      </p:sp>
      <p:sp>
        <p:nvSpPr>
          <p:cNvPr id="291" name="Google Shape;291;p31"/>
          <p:cNvSpPr txBox="1"/>
          <p:nvPr/>
        </p:nvSpPr>
        <p:spPr>
          <a:xfrm>
            <a:off x="21894797" y="3268000"/>
            <a:ext cx="7341300" cy="17398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Resultados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rgbClr val="FF0000"/>
                </a:solidFill>
              </a:rPr>
              <a:t>Redução drástica do tempo de consulta: de ~30 minutos para ~2 minutos para responder a 5 perguntas-chave, elevando produtividade e liberando capacidade analítica dos times;</a:t>
            </a:r>
            <a:endParaRPr sz="2974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Visão unificada e oficial da superintendência, reduzindo drasticamente o esforço para encontrar, interpretar e cruzar indicadores;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Adoção total pela diretoria, com o Radar tornando-se o painel de referência para reuniões executivas, alinhamentos e decisões;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Redução significativa de retrabalho analítico, eliminando a necessidade de navegar entre múltiplos dashboards ou refazer consultas;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Maior previsibilidade de performance, integrando riscos, causas e tendências em um único ambiente fácil de interpretar;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Fortalecimento da governança CIO1, garantindo consistência e confiabilidade dos indicadores publicados;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Diferenciação estratégica: o Radar reúne não só dados, mas também análises inteligentes e contexto executivo, aumentando maturidade analítica da diretoria.</a:t>
            </a:r>
            <a:endParaRPr sz="2974"/>
          </a:p>
        </p:txBody>
      </p:sp>
      <p:sp>
        <p:nvSpPr>
          <p:cNvPr id="292" name="Google Shape;292;p31"/>
          <p:cNvSpPr txBox="1"/>
          <p:nvPr/>
        </p:nvSpPr>
        <p:spPr>
          <a:xfrm>
            <a:off x="29588900" y="2588650"/>
            <a:ext cx="6053100" cy="1925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Próximos Passos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50"/>
              <a:t>1. Automatizar até mar/2026 os indicadores que ainda dependem de extrações manuais, eliminando retrabalho e garantindo atualizações contínuas.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50"/>
              <a:t>Matriz: esforço moderado; ganho muito alto (redução massiva de tempo operacional + aumento da confiabilidade).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50"/>
              <a:t>2. Incluir até jul/2026 indicadores de performance de times (lead time, throughput, eficiência operacional e maturidade), ampliando a visão do Radar para além da tecnologia.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50"/>
              <a:t>Matriz: esforço moderado; ganho alto (visão holística de performance e gestão).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50"/>
              <a:t>3. Expandir o Radar como ferramenta corporativa até dez/2026, oferecendo visão integrada inter-áreas e fortalecendo governança de dados no nível CIO1.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50"/>
              <a:t>Matriz: esforço alto; ganho muito alto (visão banco-wide, padronização e governança unificada).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50"/>
              <a:t>4. Estruturar trilha de análises preditivas até out/2026, conectando tendências de incidentes, riscos e vulnerabilidades com projeções executivas.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Matriz: esforço moderado; ganho muito alto (antecipação e decisão estratégica).</a:t>
            </a:r>
            <a:endParaRPr sz="2950"/>
          </a:p>
        </p:txBody>
      </p:sp>
      <p:sp>
        <p:nvSpPr>
          <p:cNvPr id="293" name="Google Shape;293;p31"/>
          <p:cNvSpPr txBox="1"/>
          <p:nvPr/>
        </p:nvSpPr>
        <p:spPr>
          <a:xfrm>
            <a:off x="0" y="795000"/>
            <a:ext cx="36000000" cy="1092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>
                <a:solidFill>
                  <a:schemeClr val="dk1"/>
                </a:solidFill>
              </a:rPr>
              <a:t>Unifiquei todos os indicadores críticos da CIO1 em uma única view estratégica, eliminando a fragmentação de dashboards. Estruturei análises executivas integradas, hoje utilizadas por toda a diretoria. Complexidade: Alta.</a:t>
            </a:r>
            <a:endParaRPr b="1" sz="2950">
              <a:solidFill>
                <a:schemeClr val="dk1"/>
              </a:solidFill>
            </a:endParaRPr>
          </a:p>
        </p:txBody>
      </p:sp>
      <p:sp>
        <p:nvSpPr>
          <p:cNvPr id="294" name="Google Shape;294;p31"/>
          <p:cNvSpPr/>
          <p:nvPr/>
        </p:nvSpPr>
        <p:spPr>
          <a:xfrm>
            <a:off x="-975" y="18773500"/>
            <a:ext cx="18707100" cy="1266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rgbClr val="FF0000"/>
                </a:solidFill>
              </a:rPr>
              <a:t>CONTAR O TEMPO</a:t>
            </a:r>
            <a:endParaRPr sz="5000">
              <a:solidFill>
                <a:srgbClr val="FF0000"/>
              </a:solidFill>
            </a:endParaRPr>
          </a:p>
        </p:txBody>
      </p:sp>
      <p:sp>
        <p:nvSpPr>
          <p:cNvPr id="295" name="Google Shape;295;p31"/>
          <p:cNvSpPr/>
          <p:nvPr/>
        </p:nvSpPr>
        <p:spPr>
          <a:xfrm>
            <a:off x="9299050" y="-1631700"/>
            <a:ext cx="18707100" cy="1266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dk1"/>
                </a:solidFill>
              </a:rPr>
              <a:t>NOVO!</a:t>
            </a:r>
            <a:endParaRPr sz="5000">
              <a:solidFill>
                <a:schemeClr val="dk1"/>
              </a:solidFill>
            </a:endParaRPr>
          </a:p>
        </p:txBody>
      </p:sp>
      <p:pic>
        <p:nvPicPr>
          <p:cNvPr id="296" name="Google Shape;2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7000" y="3762150"/>
            <a:ext cx="13725330" cy="1327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460200" y="2890200"/>
            <a:ext cx="10118700" cy="15109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2016–2022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Arquitetura e Urbanismo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Universidade de São Paulo </a:t>
            </a:r>
            <a:r>
              <a:rPr b="1" lang="pt-BR" sz="2974">
                <a:highlight>
                  <a:srgbClr val="FFFF00"/>
                </a:highlight>
              </a:rPr>
              <a:t>|</a:t>
            </a:r>
            <a:r>
              <a:rPr b="1" lang="pt-BR" sz="2974"/>
              <a:t> Brasil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Graduação em Arquitetura e Urbanismo pela Universidade de São Paulo.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>
                <a:solidFill>
                  <a:schemeClr val="dk1"/>
                </a:solidFill>
              </a:rPr>
              <a:t>Hard Skills:</a:t>
            </a:r>
            <a:endParaRPr b="1"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  <a:highlight>
                  <a:srgbClr val="FFFF00"/>
                </a:highlight>
              </a:rPr>
              <a:t>Autocad; Revit; SketchUp 3D; BIM; Desenho técnico e representação visual; Design de Produtos e Gráfico; Prototipação e validação; Gestão de projetos multidisciplinares; Lógica de Programação; POO; Swift; JavaScript; RESTful API; Desenvolvimento iOS; HTML; CSS; Git / GitHub; Arquitetura Web; Python; Responsividade; HTTP; Banco de dados; Django; BackEnd x FrontEnd.</a:t>
            </a:r>
            <a:endParaRPr sz="2974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>
                <a:solidFill>
                  <a:schemeClr val="dk1"/>
                </a:solidFill>
              </a:rPr>
              <a:t>Soft Skills:</a:t>
            </a:r>
            <a:endParaRPr b="1"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  <a:highlight>
                  <a:srgbClr val="FFFF00"/>
                </a:highlight>
              </a:rPr>
              <a:t>Minha formação foi generalista e multidisciplinar, integrando arquitetura, design, engenharia e tecnologia. Trabalhei com times diversos, fortalecendo minha comunicação, colaboração e visão sistêmica.</a:t>
            </a:r>
            <a:endParaRPr sz="2974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  <a:highlight>
                  <a:srgbClr val="FFFF00"/>
                </a:highlight>
              </a:rPr>
              <a:t>Desenvolvi a capacidade de estruturar problemas complexos, organizar entregas, iterar rapidamente e transformar ideias em soluções visuais claras (habilidades que aplico diretamente na área atual).</a:t>
            </a:r>
            <a:endParaRPr sz="2974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  <a:highlight>
                  <a:srgbClr val="FFFF00"/>
                </a:highlight>
              </a:rPr>
              <a:t>Mantenho aprendizado contínuo, resiliência e adaptação a múltiplos desafios e prazos. A Arquitetura não só complementa minha atuação atual, como amplia minha criatividade, lógica e abordagem estratégica.</a:t>
            </a:r>
            <a:endParaRPr sz="2974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0578900" y="3808050"/>
            <a:ext cx="9681300" cy="1373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2020–2021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Arquitetura e Urbanismo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Universidade de Lisboa </a:t>
            </a:r>
            <a:r>
              <a:rPr b="1" lang="pt-BR" sz="2974">
                <a:highlight>
                  <a:srgbClr val="FFFF00"/>
                </a:highlight>
              </a:rPr>
              <a:t>|</a:t>
            </a:r>
            <a:r>
              <a:rPr b="1" lang="pt-BR" sz="2974"/>
              <a:t> Portugal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Consagração de bolsa de estudo para intercâmbio acadêmico de 1 ano na Universidade de Lisboa, em Portugal, cursando disciplinas de mestrado integrado.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Hard Skills: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highlight>
                  <a:srgbClr val="FFFF00"/>
                </a:highlight>
              </a:rPr>
              <a:t>Conservação, Restauro e Reabilitação do Edifício; Design de Serviços; Usabilidade e UX; Ergonomia Cognitiva; Estudo de Mídias Interativas; Narrativas Cinemáticas e Visuais do Espaço; Imaginários a Perder de Vista; História da Arquitetura em Portugal; Design de Interiores e Equipamentos; Edificações e Elementos de Suporte; Geografia Física; Geologia e Geotecnia; BIM – Tecnologias Integradas de Apoio ao Projeto.</a:t>
            </a:r>
            <a:endParaRPr sz="2974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Soft Skills: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highlight>
                  <a:srgbClr val="FFFF00"/>
                </a:highlight>
              </a:rPr>
              <a:t>Ampliação de autonomia, da adaptabilidade e da capacidade de atuar em contextos multiculturais. Desenvolvi visão global, sensibilidade a diferentes perfis e formas de trabalho, além de maior flexibilidade cognitiva para lidar com desafios diversos. </a:t>
            </a:r>
            <a:endParaRPr sz="2974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highlight>
                  <a:srgbClr val="FFFF00"/>
                </a:highlight>
              </a:rPr>
              <a:t>A experiência fortaleceu minha comunicação, meu respeito a diferentes perspectivas e minha habilidade de me expressar em outras línguas, competências que utilizo diretamente na atuação atual em tecnologia.</a:t>
            </a:r>
            <a:endParaRPr sz="2974">
              <a:highlight>
                <a:srgbClr val="FFFF00"/>
              </a:highlight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20260200" y="3579000"/>
            <a:ext cx="5104500" cy="14193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2021–2022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Desenvolvimento para Dispositivos Móveis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Instituto Superior de Tecnologias Avançadas de Lisboa </a:t>
            </a:r>
            <a:r>
              <a:rPr b="1" lang="pt-BR" sz="2974">
                <a:highlight>
                  <a:srgbClr val="FFFF00"/>
                </a:highlight>
              </a:rPr>
              <a:t>|</a:t>
            </a:r>
            <a:r>
              <a:rPr b="1" lang="pt-BR" sz="2974"/>
              <a:t> Portugal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highlight>
                  <a:srgbClr val="FFFF00"/>
                </a:highlight>
              </a:rPr>
              <a:t>Graduação com duração de 6 meses, com foco em fundamentos de engenharia de software aplicada a mobile. </a:t>
            </a:r>
            <a:endParaRPr sz="2974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highlight>
                  <a:srgbClr val="FFFF00"/>
                </a:highlight>
              </a:rPr>
              <a:t>O curso foi interrompido para início da minha formação na École 42, após aprovação em um processo seletivo altamente concorrido em Portugal.</a:t>
            </a:r>
            <a:endParaRPr sz="2974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Hard Skills: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Java; Android; iOS; Renderização 3D.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2974"/>
            </a:br>
            <a:r>
              <a:rPr b="1" lang="pt-BR" sz="2974"/>
              <a:t>Soft Skills: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Gestão de Tempo; Organização; Comunicação assertiva.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74"/>
          </a:p>
        </p:txBody>
      </p:sp>
      <p:sp>
        <p:nvSpPr>
          <p:cNvPr id="69" name="Google Shape;69;p14"/>
          <p:cNvSpPr txBox="1"/>
          <p:nvPr/>
        </p:nvSpPr>
        <p:spPr>
          <a:xfrm>
            <a:off x="25288575" y="2661300"/>
            <a:ext cx="5371800" cy="15567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2022–2024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École 42 </a:t>
            </a:r>
            <a:r>
              <a:rPr b="1" lang="pt-BR" sz="2974">
                <a:highlight>
                  <a:srgbClr val="FFFF00"/>
                </a:highlight>
              </a:rPr>
              <a:t>| Portugal e Brasil</a:t>
            </a:r>
            <a:endParaRPr b="1" sz="2974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highlight>
                  <a:srgbClr val="FFFF00"/>
                </a:highlight>
              </a:rPr>
              <a:t>Formação intensiva em Engenharia de Software pela École 42 de Lisboa, com transferência para São Paulo, onde concluí o programa. </a:t>
            </a:r>
            <a:endParaRPr sz="2974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highlight>
                  <a:srgbClr val="FFFF00"/>
                </a:highlight>
              </a:rPr>
              <a:t>A metodologia intensiva da escola desenvolve autonomia, resolução de problemas complexos e programação em ambientes colaborativos de alta exigência.</a:t>
            </a:r>
            <a:endParaRPr sz="2974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Hard Skills: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C; C++; Python; Shell Script; Git;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Scrum; Code Review; Criação de Máquina Virtual; Django.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Soft Skills: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Gestão de tempo; Pair programming; Resiliência; Comunicação assertiva; Cultura de Feedback; Organização; Orientação para resultados; Pensamento analítico.</a:t>
            </a:r>
            <a:endParaRPr b="1" sz="2974"/>
          </a:p>
        </p:txBody>
      </p:sp>
      <p:sp>
        <p:nvSpPr>
          <p:cNvPr id="70" name="Google Shape;70;p14"/>
          <p:cNvSpPr txBox="1"/>
          <p:nvPr/>
        </p:nvSpPr>
        <p:spPr>
          <a:xfrm>
            <a:off x="30660375" y="4680600"/>
            <a:ext cx="4989000" cy="11990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2023–2024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Data Analytics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FIAP </a:t>
            </a:r>
            <a:r>
              <a:rPr b="1" lang="pt-BR" sz="2950">
                <a:highlight>
                  <a:srgbClr val="FFFF00"/>
                </a:highlight>
              </a:rPr>
              <a:t>| Brasil</a:t>
            </a:r>
            <a:endParaRPr b="1" sz="295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>
                <a:highlight>
                  <a:srgbClr val="FFFF00"/>
                </a:highlight>
              </a:rPr>
              <a:t>Pós-graduação em Data Analytics pela FIAP, com foco em engenharia de dados, análise exploratória, modelagem estatística e desenvolvimento de soluções analíticas aplicadas a negócios.</a:t>
            </a:r>
            <a:endParaRPr sz="295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Hard Skills: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Spark; BigQuery; PowerBI; Streamlit; Python; Machine e Deep Learning.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Soft Skills: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Gestão de tempo; Comunicação assertiva; Organização;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Orientação para resultados; Pensamento analítico;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Trabalho em equipe; Metodologia ágil.</a:t>
            </a:r>
            <a:endParaRPr b="1" sz="2950"/>
          </a:p>
        </p:txBody>
      </p:sp>
      <p:sp>
        <p:nvSpPr>
          <p:cNvPr id="71" name="Google Shape;71;p14"/>
          <p:cNvSpPr txBox="1"/>
          <p:nvPr/>
        </p:nvSpPr>
        <p:spPr>
          <a:xfrm>
            <a:off x="152400" y="152400"/>
            <a:ext cx="3000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>
                <a:solidFill>
                  <a:schemeClr val="dk1"/>
                </a:solidFill>
              </a:rPr>
              <a:t>Formações</a:t>
            </a:r>
            <a:endParaRPr b="1"/>
          </a:p>
        </p:txBody>
      </p:sp>
      <p:sp>
        <p:nvSpPr>
          <p:cNvPr id="72" name="Google Shape;72;p14"/>
          <p:cNvSpPr txBox="1"/>
          <p:nvPr/>
        </p:nvSpPr>
        <p:spPr>
          <a:xfrm>
            <a:off x="-142175" y="795000"/>
            <a:ext cx="36142200" cy="15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  <a:highlight>
                  <a:srgbClr val="FFFF00"/>
                </a:highlight>
              </a:rPr>
              <a:t>Profissional multidisciplinar em Arquitetura, Engenharia de Software e Data Analytics, com atuação em indicadores, governança técnica e projetos estratégicos de resiliência, observabilidade, dados e score. Uno visão analítica e solução de problemas complexos, liderando diagnósticos, modelagens, automações e melhorias de processos. Minha atuação combina rigor técnico, colaboração e foco em resultados, gerando impacto real na performance e na tomada de decisão.</a:t>
            </a:r>
            <a:endParaRPr sz="2974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/>
          <p:nvPr/>
        </p:nvSpPr>
        <p:spPr>
          <a:xfrm>
            <a:off x="453025" y="3945375"/>
            <a:ext cx="5511900" cy="14651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Contexto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 CIO1 enfrenta uma dor estrutural: indicadores distintos são produzidos a partir das mesmas métricas por áreas diferentes, gerando visões desconectadas e dificuldade de priorização.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Para reduzir duplicidades e melhorar consistência, foi criado um dashboard unificado, que trouxe avanços relevantes em visibilidade.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Diante da escala corporativa e do crescente volume de demandas, evoluir para uma solução totalmente integrada e automatizada tornou-se o próximo passo estratégico.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Ainda assim, dada a complexidade e o volume corporativo, permanece a necessidade de uma solução mais integrada e automatizada para consolidar todas as informações de forma estratégica.</a:t>
            </a:r>
            <a:endParaRPr sz="2974"/>
          </a:p>
        </p:txBody>
      </p:sp>
      <p:sp>
        <p:nvSpPr>
          <p:cNvPr id="302" name="Google Shape;302;p32"/>
          <p:cNvSpPr txBox="1"/>
          <p:nvPr/>
        </p:nvSpPr>
        <p:spPr>
          <a:xfrm>
            <a:off x="6248613" y="4632225"/>
            <a:ext cx="6053100" cy="9157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Problemas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Retrabalho persistente, com reconstrução das mesmas informações por diferentes frentes;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Baixa clareza de prioridade, dificultando a organização das frentes técnicas;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Visão fragmentada por sigla, gerando inconsistências e atrasos;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Ausência de uma visão estratégica única, limitando diagnósticos rápidos e decisões coordenadas.</a:t>
            </a:r>
            <a:endParaRPr sz="2974"/>
          </a:p>
        </p:txBody>
      </p:sp>
      <p:sp>
        <p:nvSpPr>
          <p:cNvPr id="303" name="Google Shape;303;p32"/>
          <p:cNvSpPr txBox="1"/>
          <p:nvPr/>
        </p:nvSpPr>
        <p:spPr>
          <a:xfrm>
            <a:off x="12585425" y="3981975"/>
            <a:ext cx="8496300" cy="14636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Ações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74"/>
              <a:t>Assumi papel central no projeto de unificação de pendências via StackSpot, concentrando requisitos de negócio, alinhamento de governança e diretrizes estratégicas junto ao time de inteligência;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74"/>
              <a:t>Estruturei regras de negócio validadas pela diretoria, garantindo consistência entre indicadores e eliminando interpretações divergentes;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74"/>
              <a:t>Realizei imersão profunda nos indicadores, mapeando interdependências, critérios e impactos para subsidiar decisões estratégicas da CIO1;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74"/>
              <a:t>Traduzi necessidades de negócio em requisitos técnicos claros, acelerando a evolução do modelo e reduzindo retrabalho entre áreas;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Desenhei a estratégia de automação inteligente, que permitirá integrar indicadores críticos de resiliência e disponibilidade em uma visão única e confiável;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>
                <a:solidFill>
                  <a:schemeClr val="dk1"/>
                </a:solidFill>
              </a:rPr>
              <a:t>Criei </a:t>
            </a:r>
            <a:r>
              <a:rPr lang="pt-BR" sz="2950">
                <a:solidFill>
                  <a:schemeClr val="dk1"/>
                </a:solidFill>
              </a:rPr>
              <a:t>agenda de recorrência semanal com Stackspot, Estratégia e Inteligência Itaú, garantindo alinhamento contínuo, desbloqueio rápido e aderência estratégica do produto.</a:t>
            </a:r>
            <a:endParaRPr sz="2974"/>
          </a:p>
        </p:txBody>
      </p:sp>
      <p:sp>
        <p:nvSpPr>
          <p:cNvPr id="304" name="Google Shape;304;p32"/>
          <p:cNvSpPr txBox="1"/>
          <p:nvPr/>
        </p:nvSpPr>
        <p:spPr>
          <a:xfrm>
            <a:off x="21365425" y="2674200"/>
            <a:ext cx="7549500" cy="17398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Resultados Esperados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74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74">
                <a:solidFill>
                  <a:srgbClr val="FF0000"/>
                </a:solidFill>
              </a:rPr>
              <a:t>Redução drástica do tempo de consulta: de ~30 minutos para ~2 minutos para responder a 5 perguntas-chave, elevando produtividade e liberando capacidade analítica dos times;</a:t>
            </a:r>
            <a:endParaRPr sz="2974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74"/>
              <a:t>Eliminação do retrabalho histórico, com consolidação das informações em uma única fonte confiável e padronizada;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74"/>
              <a:t>Priorização imediata por sigla: todas as pendências passam a ser identificadas e classificadas em uma única consulta, com dados atualizados em tempo real;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74"/>
              <a:t>Fortalecimento da relação TI × Governança: redução significativa da “sensação de cobrança infinita”, trazendo previsibilidade e clareza do que realmente importa;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74"/>
              <a:t>Substituição de consultas manuais por automação inteligente: aumento direto da eficiência operacional e diminuição do risco de inconsistências;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74"/>
              <a:t>Entrega de um produto estratégico para diretoria: visão unificada, padronizada e escalável, incorporando regras de negócio, critérios e arquitetura integrada;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Base de governança preparada para o futuro: solução construída para ser replicável, expansível e capaz de resolver a dor estrutural de forma definitiva.</a:t>
            </a:r>
            <a:endParaRPr sz="2974"/>
          </a:p>
        </p:txBody>
      </p:sp>
      <p:sp>
        <p:nvSpPr>
          <p:cNvPr id="305" name="Google Shape;305;p32"/>
          <p:cNvSpPr txBox="1"/>
          <p:nvPr/>
        </p:nvSpPr>
        <p:spPr>
          <a:xfrm>
            <a:off x="29588900" y="3336750"/>
            <a:ext cx="7862100" cy="16531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Próximos Passos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1: </a:t>
            </a:r>
            <a:r>
              <a:rPr lang="pt-BR" sz="2950">
                <a:solidFill>
                  <a:schemeClr val="dk1"/>
                </a:solidFill>
              </a:rPr>
              <a:t>Estruturar até dez/2026 o conjunto de perguntas orientadoras (“pequenos passos”), garantindo clareza, interpretação única e viabilidade de implementação pelo time de Stackspot.</a:t>
            </a:r>
            <a:endParaRPr sz="29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>
                <a:solidFill>
                  <a:schemeClr val="dk1"/>
                </a:solidFill>
              </a:rPr>
              <a:t>Matriz: Esforço baixo; ganho alto (reduz retrabalho, acelera construção e garante aderência técnica).</a:t>
            </a:r>
            <a:endParaRPr sz="29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2: </a:t>
            </a:r>
            <a:r>
              <a:rPr lang="pt-BR" sz="2950"/>
              <a:t>Integrar até jan/2026 os indicadores de Score de Resiliência, IU Confia e IU Risk (Catchs) ao modelo unificado, consolidando cruzamentos de informação e eliminando interpretações paralelas.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Matriz: Esforço moderado; ganho alto (eleva precisão analítica e reduz divergências entre áreas);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3. Liderar até mar/2026 a unificação dos calendários de pendências, consolidando demandas hoje espalhadas em uma única fonte oficial, simplificando priorização e aumentando previsibilidade operacional.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Matriz: Esforço moderado; ganho muito alto (reduz sensação de “cobrança infinita”, elimina duplicidades e fortalece governança).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>
                <a:solidFill>
                  <a:schemeClr val="dk1"/>
                </a:solidFill>
              </a:rPr>
              <a:t>4</a:t>
            </a:r>
            <a:r>
              <a:rPr lang="pt-BR" sz="2950">
                <a:solidFill>
                  <a:schemeClr val="dk1"/>
                </a:solidFill>
              </a:rPr>
              <a:t>: Expandir até jun/2026 a unificação para outros indicadores críticos (Score de Cyber, Score de Dados, DirecionaTech), ampliando a visão integrada corporativa.</a:t>
            </a:r>
            <a:endParaRPr sz="29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50">
                <a:solidFill>
                  <a:schemeClr val="dk1"/>
                </a:solidFill>
              </a:rPr>
              <a:t>Matriz: Esforço alto; ganho muito alto (entrega a visão banco-wide e consolida governança unificada).</a:t>
            </a:r>
            <a:endParaRPr sz="2950"/>
          </a:p>
        </p:txBody>
      </p:sp>
      <p:sp>
        <p:nvSpPr>
          <p:cNvPr id="306" name="Google Shape;306;p32"/>
          <p:cNvSpPr txBox="1"/>
          <p:nvPr/>
        </p:nvSpPr>
        <p:spPr>
          <a:xfrm>
            <a:off x="152400" y="152400"/>
            <a:ext cx="8187600" cy="1100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>
                <a:solidFill>
                  <a:schemeClr val="dk1"/>
                </a:solidFill>
              </a:rPr>
              <a:t>Central *Unificada* de Pendências CIO1 (StackSpot)</a:t>
            </a:r>
            <a:endParaRPr b="1"/>
          </a:p>
        </p:txBody>
      </p:sp>
      <p:sp>
        <p:nvSpPr>
          <p:cNvPr id="307" name="Google Shape;307;p32"/>
          <p:cNvSpPr/>
          <p:nvPr/>
        </p:nvSpPr>
        <p:spPr>
          <a:xfrm>
            <a:off x="1239450" y="18850125"/>
            <a:ext cx="18707100" cy="1266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rgbClr val="FF0000"/>
                </a:solidFill>
              </a:rPr>
              <a:t>VÍDEO + V0</a:t>
            </a:r>
            <a:endParaRPr sz="5000">
              <a:solidFill>
                <a:srgbClr val="FF0000"/>
              </a:solidFill>
            </a:endParaRPr>
          </a:p>
        </p:txBody>
      </p:sp>
      <p:sp>
        <p:nvSpPr>
          <p:cNvPr id="308" name="Google Shape;308;p32"/>
          <p:cNvSpPr txBox="1"/>
          <p:nvPr/>
        </p:nvSpPr>
        <p:spPr>
          <a:xfrm>
            <a:off x="0" y="795000"/>
            <a:ext cx="36000000" cy="1092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>
                <a:solidFill>
                  <a:schemeClr val="dk1"/>
                </a:solidFill>
              </a:rPr>
              <a:t>Consolidei demandas e calendários dispersos num Hub único (StackSpot), eliminando retrabalho, padronizando regras de negócio e entregando uma fonte confiável para priorização executiva. Complexidade: Alta → Muito Alta.</a:t>
            </a:r>
            <a:endParaRPr b="1" sz="2950">
              <a:solidFill>
                <a:schemeClr val="dk1"/>
              </a:solidFill>
            </a:endParaRPr>
          </a:p>
        </p:txBody>
      </p:sp>
      <p:sp>
        <p:nvSpPr>
          <p:cNvPr id="309" name="Google Shape;309;p32"/>
          <p:cNvSpPr/>
          <p:nvPr/>
        </p:nvSpPr>
        <p:spPr>
          <a:xfrm>
            <a:off x="1239450" y="20348775"/>
            <a:ext cx="18707100" cy="1266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rgbClr val="FF0000"/>
                </a:solidFill>
              </a:rPr>
              <a:t>CONTAR O TEMPO</a:t>
            </a:r>
            <a:endParaRPr sz="5000">
              <a:solidFill>
                <a:srgbClr val="FF0000"/>
              </a:solidFill>
            </a:endParaRPr>
          </a:p>
        </p:txBody>
      </p:sp>
      <p:pic>
        <p:nvPicPr>
          <p:cNvPr id="310" name="Google Shape;3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24975" y="2857124"/>
            <a:ext cx="14595876" cy="1412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/>
        </p:nvSpPr>
        <p:spPr>
          <a:xfrm>
            <a:off x="894900" y="1838675"/>
            <a:ext cx="9153900" cy="2747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974"/>
              <a:t>2024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Mérito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Reconhecimento com mérito em Outubro/2024 pelo desempenho </a:t>
            </a:r>
            <a:r>
              <a:rPr lang="pt-BR" sz="2974">
                <a:highlight>
                  <a:srgbClr val="FFFF00"/>
                </a:highlight>
              </a:rPr>
              <a:t>nos indicadores de</a:t>
            </a:r>
            <a:r>
              <a:rPr lang="pt-BR" sz="2974"/>
              <a:t> Score de Cyber.</a:t>
            </a:r>
            <a:endParaRPr b="1" sz="2974"/>
          </a:p>
        </p:txBody>
      </p:sp>
      <p:sp>
        <p:nvSpPr>
          <p:cNvPr id="78" name="Google Shape;78;p15"/>
          <p:cNvSpPr txBox="1"/>
          <p:nvPr/>
        </p:nvSpPr>
        <p:spPr>
          <a:xfrm>
            <a:off x="152400" y="152400"/>
            <a:ext cx="43875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>
                <a:solidFill>
                  <a:schemeClr val="dk1"/>
                </a:solidFill>
              </a:rPr>
              <a:t>Conquistas Pessoais</a:t>
            </a:r>
            <a:endParaRPr b="1"/>
          </a:p>
        </p:txBody>
      </p:sp>
      <p:sp>
        <p:nvSpPr>
          <p:cNvPr id="79" name="Google Shape;79;p15"/>
          <p:cNvSpPr txBox="1"/>
          <p:nvPr/>
        </p:nvSpPr>
        <p:spPr>
          <a:xfrm>
            <a:off x="894900" y="5114588"/>
            <a:ext cx="9153900" cy="3204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974"/>
              <a:t>2024–2025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PRAD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Programa de Remuneração por Alto Desempenho </a:t>
            </a:r>
            <a:r>
              <a:rPr lang="pt-BR" sz="2974">
                <a:highlight>
                  <a:srgbClr val="FFFF00"/>
                </a:highlight>
              </a:rPr>
              <a:t>recebido</a:t>
            </a:r>
            <a:r>
              <a:rPr lang="pt-BR" sz="2974"/>
              <a:t> em Março/2025 </a:t>
            </a:r>
            <a:r>
              <a:rPr lang="pt-BR" sz="2974">
                <a:highlight>
                  <a:srgbClr val="FFFF00"/>
                </a:highlight>
              </a:rPr>
              <a:t>pelos resultados obtidos</a:t>
            </a:r>
            <a:r>
              <a:rPr lang="pt-BR" sz="2974"/>
              <a:t> em Score de Cyber e Score de Resiliência.</a:t>
            </a:r>
            <a:endParaRPr sz="2974"/>
          </a:p>
        </p:txBody>
      </p:sp>
      <p:sp>
        <p:nvSpPr>
          <p:cNvPr id="80" name="Google Shape;80;p15"/>
          <p:cNvSpPr txBox="1"/>
          <p:nvPr/>
        </p:nvSpPr>
        <p:spPr>
          <a:xfrm>
            <a:off x="894900" y="8848288"/>
            <a:ext cx="9153900" cy="3663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974"/>
              <a:t>2025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Promoção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highlight>
                  <a:srgbClr val="FFFF00"/>
                </a:highlight>
              </a:rPr>
              <a:t>Promoção de Analista de Engenharia de TI Junior (Nov/2023) a Plena (Jul/2025) para Plena pelo reconhecimento aos resultados apresentados nas frentes estratégicas do portfólio.</a:t>
            </a:r>
            <a:endParaRPr sz="2974">
              <a:highlight>
                <a:srgbClr val="FFFF00"/>
              </a:highlight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894900" y="13040100"/>
            <a:ext cx="9153900" cy="3204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974"/>
              <a:t>2025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Bolsa de Estudo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Bolsa de Estudo concedida pelo Itaú para aulas de Inglês (Intermediate 3 e Upper Intermediate 1) na Cultura Inglesa desde Fevereiro/2025.</a:t>
            </a:r>
            <a:endParaRPr b="1" sz="2974"/>
          </a:p>
        </p:txBody>
      </p:sp>
      <p:sp>
        <p:nvSpPr>
          <p:cNvPr id="82" name="Google Shape;82;p15"/>
          <p:cNvSpPr txBox="1"/>
          <p:nvPr/>
        </p:nvSpPr>
        <p:spPr>
          <a:xfrm>
            <a:off x="10785213" y="-2447700"/>
            <a:ext cx="9646800" cy="9615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974"/>
              <a:t>2024–2025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Mentorias (Liderança, Estratégia e Tecnologia)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</a:rPr>
              <a:t>Estruturei meu desenvolvimento profissional em três trilhas de mentoria complementares:</a:t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</a:rPr>
              <a:t>Liderança e Gestão — Dayane Nascimento (desde Júnior): apoio contínuo em visão orientada a valor, relacionamento com stakeholders e fortalecimento das minhas competências de liderança.</a:t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</a:rPr>
              <a:t>Estratégia — Francielli Manchini Tateo: mentoria focada em tomada de decisão, condução de frentes complexas e evolução da minha atuação para desafios de maior escala no banco.</a:t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</a:rPr>
              <a:t>Tecnologia e Dados — Thayane Araújo: aprofundamento técnico em governança, indicadores e uso de dados para diagnóstico e decisões estruturadas.</a:t>
            </a:r>
            <a:endParaRPr sz="2974">
              <a:solidFill>
                <a:schemeClr val="dk1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21168450" y="-1532112"/>
            <a:ext cx="8827200" cy="8699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974"/>
              <a:t>2025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Projeto “Pleníssimas”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</a:rPr>
              <a:t>Após minha promoção a Plena, estruturei o Pleníssimas, uma iniciativa dedicada ao desenvolvimento de mulheres da área.</a:t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</a:rPr>
              <a:t>O grupo reúne estagiárias e júniors em busca de aceleração de carreira e fortalecimento técnico e comportamental, além de profissionais plenas comprometidas em compartilhar conhecimento e impulsionar novas talentos.</a:t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</a:rPr>
              <a:t>A iniciativa tem foco em mentoria, troca estruturada de experiências e criação de uma rede de apoio para formação de futuras líderes.</a:t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</a:rPr>
              <a:t>Para saber mais sobre a iniciativa, clique aqui.</a:t>
            </a:r>
            <a:endParaRPr sz="2974">
              <a:solidFill>
                <a:schemeClr val="dk1"/>
              </a:solidFill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10737075" y="7470000"/>
            <a:ext cx="9646800" cy="4578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974"/>
              <a:t>2025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Report (Referência)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Elaboração de um report executivo estruturado como modelo para a Squad Estratégia e posteriormente adotado por outras áreas do banco (Quality Products e Command Center), consolidando diretrizes de apresentação, clareza visual e padronização executiva.</a:t>
            </a:r>
            <a:endParaRPr b="1" sz="2974"/>
          </a:p>
        </p:txBody>
      </p:sp>
      <p:sp>
        <p:nvSpPr>
          <p:cNvPr id="85" name="Google Shape;85;p15"/>
          <p:cNvSpPr txBox="1"/>
          <p:nvPr/>
        </p:nvSpPr>
        <p:spPr>
          <a:xfrm>
            <a:off x="10785225" y="12351300"/>
            <a:ext cx="9646800" cy="54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974"/>
              <a:t>2025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Engenharia em Foco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74"/>
              <a:t>Apresentação no “Engenharia em Foco” (25/11) sobre o livro “Storytelling com Dados”, de Cole Nussbaumer.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Conectei os seis princípios do livro ao meu repertório de linguagem visual adquirido na formação em Arquitetura e Urbanismo, demonstrando aplicação prática desses conceitos no contexto de tecnologia e engenharia.</a:t>
            </a:r>
            <a:endParaRPr b="1" sz="2974"/>
          </a:p>
        </p:txBody>
      </p:sp>
      <p:sp>
        <p:nvSpPr>
          <p:cNvPr id="86" name="Google Shape;86;p15"/>
          <p:cNvSpPr txBox="1"/>
          <p:nvPr/>
        </p:nvSpPr>
        <p:spPr>
          <a:xfrm>
            <a:off x="21072150" y="8319488"/>
            <a:ext cx="8827200" cy="8699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974"/>
              <a:t>2026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Metas Pessoais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Obter certificação internacional de proficiência em Inglês, alcançando fluência (meta pessoal e estratégica para minha carreira);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Conquistar minha CNH e adquirir um carro;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Comprar meu apartamento, garantindo mais qualidade de vida para mim e para minha mãe, retribuindo todo o apoio que sempre recebi;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Manter hobbies que fortalecem meu bem-estar, como dança do ventre, participação na ala coreografada da Império de Casa Verde e jiu-jitsu, que mantêm minha mente ativa, criativa e saudável.</a:t>
            </a:r>
            <a:endParaRPr sz="2974"/>
          </a:p>
        </p:txBody>
      </p:sp>
      <p:sp>
        <p:nvSpPr>
          <p:cNvPr id="87" name="Google Shape;87;p15"/>
          <p:cNvSpPr txBox="1"/>
          <p:nvPr/>
        </p:nvSpPr>
        <p:spPr>
          <a:xfrm>
            <a:off x="30539475" y="1065675"/>
            <a:ext cx="6960900" cy="15567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2026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Metas Profissionais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</a:rPr>
              <a:t>Estabeleci como objetivo tornar-me uma referência em governança estratégica, indicadores e análise de dados até 2027, aprofundando minha especialização técnica e minha influência estratégica no banco.</a:t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</a:rPr>
              <a:t>Para isso, pretendo iniciar o MBA em Inteligência Artificial e Analytics Aplicada a Negócios (FGV), reconhecido internamente pela excelência executiva, buscando a bolsa de estudos do Itaú ao alcançar a cadeira de Sênior.</a:t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</a:rPr>
              <a:t>Desde março/2025 venho me qualificando pela plataforma “Upskills Educação”, com foco em competências essenciais de alta performance: comunicação executiva, gestão de expectativas, storytelling, influência, soft e </a:t>
            </a:r>
            <a:r>
              <a:rPr lang="pt-BR" sz="2974">
                <a:solidFill>
                  <a:schemeClr val="dk1"/>
                </a:solidFill>
              </a:rPr>
              <a:t>hard skills</a:t>
            </a:r>
            <a:r>
              <a:rPr lang="pt-BR" sz="2974">
                <a:solidFill>
                  <a:schemeClr val="dk1"/>
                </a:solidFill>
              </a:rPr>
              <a:t> aplicadas à liderança e entrega de valor. </a:t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</a:rPr>
              <a:t>Também mantenho um plano estruturado de leitura e estudo, ampliando repertório técnico e de negócios para sustentar minha evolução e consolidar-me como referência na área.</a:t>
            </a:r>
            <a:endParaRPr sz="2974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152400" y="152400"/>
            <a:ext cx="43875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>
                <a:solidFill>
                  <a:schemeClr val="dk1"/>
                </a:solidFill>
              </a:rPr>
              <a:t>Pleníssimas</a:t>
            </a:r>
            <a:endParaRPr b="1"/>
          </a:p>
        </p:txBody>
      </p:sp>
      <p:sp>
        <p:nvSpPr>
          <p:cNvPr id="93" name="Google Shape;93;p16"/>
          <p:cNvSpPr txBox="1"/>
          <p:nvPr/>
        </p:nvSpPr>
        <p:spPr>
          <a:xfrm>
            <a:off x="305725" y="3276750"/>
            <a:ext cx="5511900" cy="1098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Contexto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Identifiquei que mulheres estagiárias, juniores </a:t>
            </a:r>
            <a:r>
              <a:rPr lang="pt-BR" sz="2974"/>
              <a:t>e plenas </a:t>
            </a:r>
            <a:r>
              <a:rPr lang="pt-BR" sz="2974"/>
              <a:t>têm buscado apoio estruturado para acelerar seu desenvolvimento e ampliar habilidades</a:t>
            </a:r>
            <a:r>
              <a:rPr lang="pt-BR" sz="2974"/>
              <a:t>, especialmente as de liderança</a:t>
            </a:r>
            <a:r>
              <a:rPr lang="pt-BR" sz="2974"/>
              <a:t>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74"/>
              <a:t>Paralelamente, observei a necessidade crescente de um espaço para conversas sobre carreira, ambições, desafios e autoconfiança;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Assim nasceu o Projeto Pleníssimas, uma iniciativa para mulheres, focada em desenvolvimento, troca de experiências e fortalecimento de confiança e posicionamento profissional.</a:t>
            </a:r>
            <a:endParaRPr sz="2974"/>
          </a:p>
        </p:txBody>
      </p:sp>
      <p:sp>
        <p:nvSpPr>
          <p:cNvPr id="94" name="Google Shape;94;p16"/>
          <p:cNvSpPr txBox="1"/>
          <p:nvPr/>
        </p:nvSpPr>
        <p:spPr>
          <a:xfrm>
            <a:off x="6389125" y="2132100"/>
            <a:ext cx="6053100" cy="1373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Problemas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Crescimento da demanda por um espaço adicional de apoio, orientação e desenvolvimento feminino;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Percepção de insegurança comum entre profissionais em início de carreira, especialmente na apresentação de entregas e no posicionamento;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Transição natural entre os níveis júnior e pleno, que tende a gerar dúvidas sobre progressão e expectativas;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Potencial para ampliar as oportunidades de networking feminino interno, fortalecendo colaboração e troca de experiências;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Oportunidade de estruturar uma comunidade contínua de aprendizado e liderança compartilhada, consolidando iniciativas já existentes.</a:t>
            </a:r>
            <a:endParaRPr sz="2974"/>
          </a:p>
        </p:txBody>
      </p:sp>
      <p:sp>
        <p:nvSpPr>
          <p:cNvPr id="95" name="Google Shape;95;p16"/>
          <p:cNvSpPr txBox="1"/>
          <p:nvPr/>
        </p:nvSpPr>
        <p:spPr>
          <a:xfrm>
            <a:off x="13025312" y="-764575"/>
            <a:ext cx="7828500" cy="19529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Ações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50"/>
              <a:t>	1.	Mentorias Individuais Personalizadas (1h, sob demanda)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Foco em carreira, evolução, comunicação, portfólio e desafios do momento.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Programa de mentoria liderado por mim, atualmente com 8 mentoradas: Rebecca Santos, Alessandra Ribeiro, Fernanda Carmona, Julia Almeida, Pamela Pereira, Camila Sukhada, Elizabete Fabri e Sara Anita.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50"/>
              <a:t>	2.	Rodas de Conversa Mensais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Troca de experiências e práticas de comunicação, posicionamento e liderança.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Participantes: Rebecca Santos, Alessandra Ribeiro, Fernanda Carmona, Julia Almeida, Pamela Pereira, Camila Sukhada, Elizabete Fabri, Sara Anita, Juliana Tartarini e Flavia Boconcelo.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50"/>
              <a:t>	3.	Atividades de Bem-estar e Integração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Encontros externos para fortalecer vínculo, confiança e colaboração.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50"/>
              <a:t>	4.	Corrente de Recomendações no LinkedIn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Aumento de visibilidade, posicionamento profissional e fortalecimento do portfólio público.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50"/>
              <a:t>	5.	Apresentação de Resultados e Entrega de Projetos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Desenvolvimento de comunicação, storytelling e segurança na exposição de resultados.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50"/>
              <a:t>	6.	Clube do Livro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Formação contínua em liderança, comunicação e construção de repertório crítico.</a:t>
            </a:r>
            <a:endParaRPr sz="2950"/>
          </a:p>
        </p:txBody>
      </p:sp>
      <p:sp>
        <p:nvSpPr>
          <p:cNvPr id="96" name="Google Shape;96;p16"/>
          <p:cNvSpPr txBox="1"/>
          <p:nvPr/>
        </p:nvSpPr>
        <p:spPr>
          <a:xfrm>
            <a:off x="21436872" y="3047688"/>
            <a:ext cx="7341300" cy="11904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Resultados Esperados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Aceleração do desenvolvimento das mulheres estagiárias e juniores, e fortalecimento das competências de liderança entre participantes plenas;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Aumento da segurança na comunicação, no posicionamento e na apresentação de resultados;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Ampliação da colaboração entre áreas e fortalecimento de uma rede de apoio profissional feminina;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Evolução concreta de carreira, refletida em promoções, entregas mais consistentes e portfólios mais robustos;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Melhoria do clima, do engajamento e da motivação das participantes;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Consolidação de uma comunidade sustentável de aprendizado e liderança contínua.</a:t>
            </a:r>
            <a:endParaRPr sz="2974"/>
          </a:p>
        </p:txBody>
      </p:sp>
      <p:sp>
        <p:nvSpPr>
          <p:cNvPr id="97" name="Google Shape;97;p16"/>
          <p:cNvSpPr txBox="1"/>
          <p:nvPr/>
        </p:nvSpPr>
        <p:spPr>
          <a:xfrm>
            <a:off x="29653850" y="1869450"/>
            <a:ext cx="5511900" cy="17439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Próximos passos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>
                <a:solidFill>
                  <a:schemeClr val="dk1"/>
                </a:solidFill>
              </a:rPr>
              <a:t>Criar um modelo estruturado de conexão entre estagiárias / </a:t>
            </a:r>
            <a:r>
              <a:rPr lang="pt-BR" sz="2950">
                <a:solidFill>
                  <a:schemeClr val="dk1"/>
                </a:solidFill>
              </a:rPr>
              <a:t>juniores</a:t>
            </a:r>
            <a:r>
              <a:rPr lang="pt-BR" sz="2950">
                <a:solidFill>
                  <a:schemeClr val="dk1"/>
                </a:solidFill>
              </a:rPr>
              <a:t> e profissionais plenas, fortalecendo mentorias cruzadas e promovendo desenvolvimento mútuo;</a:t>
            </a:r>
            <a:endParaRPr sz="29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Definir o calendário fixo das rodas de conversa para os próximos 6 meses;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Estruturar trilhas temáticas (comunicação, liderança, carreira e autoconhecimento);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Formalizar o modelo de mentoria, incluindo estrutura, materiais de apoio e fluxo de registro;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Realizar o primeiro encontro externo oficial do projeto;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Consolidar a corrente de recomendações no LinkedIn, ampliando visibilidade e reconhecimento;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Iniciar o Clube do Livro, com Data Story, de Nancy Duarte, como primeira leitura;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Expandir a comunidade, garantindo manutenção da qualidade e da proximidade entre participantes.</a:t>
            </a:r>
            <a:endParaRPr sz="2950"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5400" y="4056412"/>
            <a:ext cx="14836576" cy="988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 title="rebecca.jf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230100" y="-1402225"/>
            <a:ext cx="4041574" cy="404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 title="1728470543662.jf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880350" y="-1402225"/>
            <a:ext cx="4041576" cy="404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 title="fe carmona.jf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230100" y="2818800"/>
            <a:ext cx="4041576" cy="404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 title="pamela.jf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7880350" y="2818800"/>
            <a:ext cx="4041576" cy="404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 title="flavia.jf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2230100" y="7039825"/>
            <a:ext cx="4041576" cy="404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 title="sara.jfi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7880350" y="7039825"/>
            <a:ext cx="4041576" cy="404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 title="elizabete.jfif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12230100" y="11260850"/>
            <a:ext cx="4041576" cy="404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 title="camila.jfif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7880350" y="11260850"/>
            <a:ext cx="4041575" cy="40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-12230100" y="15561150"/>
            <a:ext cx="7019700" cy="569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https://www.linkedin.com/in/camilasukhada/</a:t>
            </a:r>
            <a:endParaRPr sz="2500"/>
          </a:p>
        </p:txBody>
      </p:sp>
      <p:sp>
        <p:nvSpPr>
          <p:cNvPr id="108" name="Google Shape;108;p16"/>
          <p:cNvSpPr txBox="1"/>
          <p:nvPr/>
        </p:nvSpPr>
        <p:spPr>
          <a:xfrm>
            <a:off x="-12230100" y="16389275"/>
            <a:ext cx="7019700" cy="569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https://www.linkedin.com/in/elizabetefabri/</a:t>
            </a:r>
            <a:endParaRPr sz="2500"/>
          </a:p>
        </p:txBody>
      </p:sp>
      <p:sp>
        <p:nvSpPr>
          <p:cNvPr id="109" name="Google Shape;109;p16"/>
          <p:cNvSpPr txBox="1"/>
          <p:nvPr/>
        </p:nvSpPr>
        <p:spPr>
          <a:xfrm>
            <a:off x="-12230100" y="17217400"/>
            <a:ext cx="7019700" cy="569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https://www.linkedin.com/in/sara-anita-de-sa/</a:t>
            </a:r>
            <a:endParaRPr sz="2500"/>
          </a:p>
        </p:txBody>
      </p:sp>
      <p:sp>
        <p:nvSpPr>
          <p:cNvPr id="110" name="Google Shape;110;p16"/>
          <p:cNvSpPr txBox="1"/>
          <p:nvPr/>
        </p:nvSpPr>
        <p:spPr>
          <a:xfrm>
            <a:off x="-12230100" y="18000000"/>
            <a:ext cx="8391300" cy="569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https://www.linkedin.com/in/flavia-boconcelo-a2958837/</a:t>
            </a:r>
            <a:endParaRPr sz="2500"/>
          </a:p>
        </p:txBody>
      </p:sp>
      <p:sp>
        <p:nvSpPr>
          <p:cNvPr id="111" name="Google Shape;111;p16"/>
          <p:cNvSpPr txBox="1"/>
          <p:nvPr/>
        </p:nvSpPr>
        <p:spPr>
          <a:xfrm>
            <a:off x="-12230100" y="18782600"/>
            <a:ext cx="8391300" cy="569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https://www.linkedin.com/in/p%C3%A2mela-pereira-silva/</a:t>
            </a:r>
            <a:endParaRPr sz="2500"/>
          </a:p>
        </p:txBody>
      </p:sp>
      <p:sp>
        <p:nvSpPr>
          <p:cNvPr id="112" name="Google Shape;112;p16"/>
          <p:cNvSpPr txBox="1"/>
          <p:nvPr/>
        </p:nvSpPr>
        <p:spPr>
          <a:xfrm>
            <a:off x="-2901950" y="18213200"/>
            <a:ext cx="8391300" cy="569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https://www.linkedin.com/in/alessandra-ribeiro-ads/</a:t>
            </a:r>
            <a:endParaRPr sz="2500"/>
          </a:p>
        </p:txBody>
      </p:sp>
      <p:sp>
        <p:nvSpPr>
          <p:cNvPr id="113" name="Google Shape;113;p16"/>
          <p:cNvSpPr txBox="1"/>
          <p:nvPr/>
        </p:nvSpPr>
        <p:spPr>
          <a:xfrm>
            <a:off x="-2901950" y="18782600"/>
            <a:ext cx="9159600" cy="569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https://www.linkedin.com/in/rebecca-silva-santos-6149571b1/</a:t>
            </a:r>
            <a:endParaRPr sz="2500"/>
          </a:p>
        </p:txBody>
      </p:sp>
      <p:sp>
        <p:nvSpPr>
          <p:cNvPr id="114" name="Google Shape;114;p16"/>
          <p:cNvSpPr txBox="1"/>
          <p:nvPr/>
        </p:nvSpPr>
        <p:spPr>
          <a:xfrm>
            <a:off x="-2901950" y="17629350"/>
            <a:ext cx="12652200" cy="569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https://www.linkedin.com/in/julia-almeida-de-carvalho-87245a261</a:t>
            </a:r>
            <a:endParaRPr sz="2500"/>
          </a:p>
        </p:txBody>
      </p:sp>
      <p:sp>
        <p:nvSpPr>
          <p:cNvPr id="115" name="Google Shape;115;p16"/>
          <p:cNvSpPr txBox="1"/>
          <p:nvPr/>
        </p:nvSpPr>
        <p:spPr>
          <a:xfrm>
            <a:off x="-2901950" y="17040550"/>
            <a:ext cx="12652200" cy="569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https://www.linkedin.com/in/fernanda-carmona-carvalho/</a:t>
            </a:r>
            <a:endParaRPr sz="2500"/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3530607" y="-1402225"/>
            <a:ext cx="4041574" cy="4041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-2901950" y="16463925"/>
            <a:ext cx="12652200" cy="569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https://www.linkedin.com/in/fernandagastal/</a:t>
            </a:r>
            <a:endParaRPr sz="2500"/>
          </a:p>
        </p:txBody>
      </p:sp>
      <p:pic>
        <p:nvPicPr>
          <p:cNvPr id="118" name="Google Shape;118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3530606" y="2818806"/>
            <a:ext cx="4041574" cy="404153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/>
        </p:nvSpPr>
        <p:spPr>
          <a:xfrm>
            <a:off x="-2901950" y="15662688"/>
            <a:ext cx="12652200" cy="569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https://br.linkedin.com/in/juliana-tartarini</a:t>
            </a:r>
            <a:endParaRPr sz="2500"/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3530606" y="7039856"/>
            <a:ext cx="4041574" cy="404153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/>
          <p:nvPr/>
        </p:nvSpPr>
        <p:spPr>
          <a:xfrm>
            <a:off x="9299050" y="-1631700"/>
            <a:ext cx="18707100" cy="1266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dk1"/>
                </a:solidFill>
              </a:rPr>
              <a:t>NOVO!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9451450" y="-1479300"/>
            <a:ext cx="18707100" cy="1266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dk1"/>
                </a:solidFill>
              </a:rPr>
              <a:t>NOVO!</a:t>
            </a:r>
            <a:endParaRPr sz="5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/>
        </p:nvSpPr>
        <p:spPr>
          <a:xfrm>
            <a:off x="152400" y="152400"/>
            <a:ext cx="4387500" cy="642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>
                <a:solidFill>
                  <a:schemeClr val="dk1"/>
                </a:solidFill>
              </a:rPr>
              <a:t>Recomendações</a:t>
            </a:r>
            <a:endParaRPr b="1"/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00" y="1207025"/>
            <a:ext cx="828675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100" y="7485050"/>
            <a:ext cx="823912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 rotWithShape="1">
          <a:blip r:embed="rId5">
            <a:alphaModFix/>
          </a:blip>
          <a:srcRect b="0" l="0" r="5944" t="0"/>
          <a:stretch/>
        </p:blipFill>
        <p:spPr>
          <a:xfrm>
            <a:off x="497299" y="10183075"/>
            <a:ext cx="7839075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088" y="14214600"/>
            <a:ext cx="7839075" cy="406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870450" y="1207025"/>
            <a:ext cx="780097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8">
            <a:alphaModFix/>
          </a:blip>
          <a:srcRect b="67079" l="0" r="0" t="0"/>
          <a:stretch/>
        </p:blipFill>
        <p:spPr>
          <a:xfrm>
            <a:off x="9782400" y="1207025"/>
            <a:ext cx="6958100" cy="203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 rotWithShape="1">
          <a:blip r:embed="rId9">
            <a:alphaModFix/>
          </a:blip>
          <a:srcRect b="67079" l="0" r="0" t="0"/>
          <a:stretch/>
        </p:blipFill>
        <p:spPr>
          <a:xfrm>
            <a:off x="9827925" y="7831650"/>
            <a:ext cx="7513150" cy="203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 rotWithShape="1">
          <a:blip r:embed="rId10">
            <a:alphaModFix/>
          </a:blip>
          <a:srcRect b="63152" l="0" r="0" t="0"/>
          <a:stretch/>
        </p:blipFill>
        <p:spPr>
          <a:xfrm>
            <a:off x="9782400" y="14792675"/>
            <a:ext cx="7829550" cy="21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8">
            <a:alphaModFix/>
          </a:blip>
          <a:srcRect b="28867" l="0" r="0" t="34084"/>
          <a:stretch/>
        </p:blipFill>
        <p:spPr>
          <a:xfrm>
            <a:off x="9827925" y="3404100"/>
            <a:ext cx="69581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 rotWithShape="1">
          <a:blip r:embed="rId8">
            <a:alphaModFix/>
          </a:blip>
          <a:srcRect b="0" l="0" r="0" t="70666"/>
          <a:stretch/>
        </p:blipFill>
        <p:spPr>
          <a:xfrm>
            <a:off x="9827925" y="5855900"/>
            <a:ext cx="6958100" cy="180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 rotWithShape="1">
          <a:blip r:embed="rId9">
            <a:alphaModFix/>
          </a:blip>
          <a:srcRect b="32995" l="0" r="0" t="34085"/>
          <a:stretch/>
        </p:blipFill>
        <p:spPr>
          <a:xfrm>
            <a:off x="9782400" y="10028725"/>
            <a:ext cx="7513150" cy="203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 rotWithShape="1">
          <a:blip r:embed="rId9">
            <a:alphaModFix/>
          </a:blip>
          <a:srcRect b="0" l="0" r="0" t="67079"/>
          <a:stretch/>
        </p:blipFill>
        <p:spPr>
          <a:xfrm>
            <a:off x="9827925" y="12410700"/>
            <a:ext cx="7513150" cy="203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10">
            <a:alphaModFix/>
          </a:blip>
          <a:srcRect b="31034" l="0" r="0" t="36848"/>
          <a:stretch/>
        </p:blipFill>
        <p:spPr>
          <a:xfrm>
            <a:off x="18136400" y="4005325"/>
            <a:ext cx="7829550" cy="19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 rotWithShape="1">
          <a:blip r:embed="rId10">
            <a:alphaModFix/>
          </a:blip>
          <a:srcRect b="0" l="0" r="0" t="69645"/>
          <a:stretch/>
        </p:blipFill>
        <p:spPr>
          <a:xfrm>
            <a:off x="18136400" y="6271650"/>
            <a:ext cx="7829550" cy="180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7300" y="3122075"/>
            <a:ext cx="9029252" cy="40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/>
          <p:nvPr/>
        </p:nvSpPr>
        <p:spPr>
          <a:xfrm>
            <a:off x="9299050" y="-1631700"/>
            <a:ext cx="18707100" cy="1266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dk1"/>
                </a:solidFill>
              </a:rPr>
              <a:t>NOVO!</a:t>
            </a:r>
            <a:endParaRPr sz="5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/>
        </p:nvSpPr>
        <p:spPr>
          <a:xfrm>
            <a:off x="36823678" y="12163775"/>
            <a:ext cx="15483000" cy="13806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O gráfico evidencia, de forma objetiva, o nível de complexidade e senioridade das 11 frentes estruturadas ao longo do período, considerando integração entre áreas, impacto organizacional, profundidade analítica, dependência técnica e criticidade executiva.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950"/>
              <a:t>Escala utilizada: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950"/>
              <a:t>	•	5 = Complexidade máxima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950"/>
              <a:t>	•	1 = Complexidade baixa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950"/>
              <a:t>Frentes de maior senioridade (nota 5) - Projetos que exigiram governança corporativa, integração de múltiplas fontes, inteligência analítica e redesenho estrutural de indicadores. Essas frentes representam atuação de nível sênior, pela complexidade técnica, abrangência diretiva e transformação estrutural: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950"/>
              <a:t>	•	Central Unificada de Pendências CI01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950"/>
              <a:t>	•	Radar Estratégico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	•	Score de Dados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950">
                <a:solidFill>
                  <a:schemeClr val="dk1"/>
                </a:solidFill>
              </a:rPr>
              <a:t>	•	Maturidade de Observabilidade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950"/>
              <a:t>Frentes de complexidade alta (4) - Demandaram coordenação entre times, engenharia técnica, governança e criticidade operacional. Mostram capacidade de liderar operações complexas e integrar áreas com métricas interdependentes.: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950"/>
              <a:t>	•	Monitoração Crítica — Sigla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950"/>
              <a:t>	•	Monitoração Crítica — App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950"/>
              <a:t>	•	Score de Resiliência / IU Risk / IU Conﬁa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Frentes de complexidade moderada (3) - Projetos com impacto relevante, mas com menor dependência estrutural ou técnica: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950">
                <a:solidFill>
                  <a:schemeClr val="dk1"/>
                </a:solidFill>
              </a:rPr>
              <a:t>	•	Score de Cyber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950"/>
              <a:t>	•	Breaking Glass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950"/>
              <a:t>	•	PEP Arco de Login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	•	Chat Executivo de Superintendentes</a:t>
            </a:r>
            <a:endParaRPr b="1" sz="2950"/>
          </a:p>
        </p:txBody>
      </p:sp>
      <p:pic>
        <p:nvPicPr>
          <p:cNvPr id="149" name="Google Shape;14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23675" y="-603996"/>
            <a:ext cx="15483001" cy="1247214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/>
          <p:nvPr/>
        </p:nvSpPr>
        <p:spPr>
          <a:xfrm>
            <a:off x="152400" y="152400"/>
            <a:ext cx="145383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>
                <a:solidFill>
                  <a:schemeClr val="dk1"/>
                </a:solidFill>
              </a:rPr>
              <a:t>Resumo Profissional: Diagnóstico Integrado e Soluções Estruturais</a:t>
            </a:r>
            <a:endParaRPr b="1" sz="2950"/>
          </a:p>
        </p:txBody>
      </p:sp>
      <p:sp>
        <p:nvSpPr>
          <p:cNvPr id="151" name="Google Shape;151;p18"/>
          <p:cNvSpPr txBox="1"/>
          <p:nvPr/>
        </p:nvSpPr>
        <p:spPr>
          <a:xfrm>
            <a:off x="-411400" y="1979550"/>
            <a:ext cx="5511900" cy="16483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1. Falta de Visibilidade Integrada &amp; Informações Fragmentadas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O problema: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Indicadores críticos dispersos em múltiplos dashboards, sem visão única, atrasando diagnósticos executivos.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Necessidade constante de navegar entre fontes e links diferentes, comprometendo rapidez e precisão.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Como resolvi: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Consolidação de múltiplas fontes em visões unificadas (Quicksuite).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Criação de análises executivas integradas, com leitura simples para tomada de decisão.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Automação e estruturação de métricas para reduzir dependência manual.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Projetos que demonstram: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Radar Estratégico (5)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Central Unificada de Pendências CIO1 (5)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Score de Dados (5)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Score de Resiliência / IU Conﬁa / IU Risk (4)</a:t>
            </a:r>
            <a:endParaRPr b="1" sz="2974"/>
          </a:p>
        </p:txBody>
      </p:sp>
      <p:sp>
        <p:nvSpPr>
          <p:cNvPr id="152" name="Google Shape;152;p18"/>
          <p:cNvSpPr txBox="1"/>
          <p:nvPr/>
        </p:nvSpPr>
        <p:spPr>
          <a:xfrm>
            <a:off x="5822350" y="1979550"/>
            <a:ext cx="5511900" cy="15109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2. Ausência de Governança Estruturada &amp; Regras Claras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O problema: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Falta de dono, papéis e critérios unificados entre áreas.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Ações duplicadas, desalinhamentos e inconsistências na forma de medir e priorizar.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Governança frágil, dificultando cadência e accountability.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Como resolvi: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Estruturação de comitês, rituais e regras de operação.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Definição de papéis, cadências e processos de validação.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Modelos escaláveis replicados em várias frentes.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Projetos que demonstram: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Breaking Glass (3)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PEP Arco de Login (3)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Score de Resiliência / IU Conﬁa / IU Risk (4)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Radar Estratégico (5)</a:t>
            </a:r>
            <a:endParaRPr b="1" sz="2974"/>
          </a:p>
        </p:txBody>
      </p:sp>
      <p:sp>
        <p:nvSpPr>
          <p:cNvPr id="153" name="Google Shape;153;p18"/>
          <p:cNvSpPr txBox="1"/>
          <p:nvPr/>
        </p:nvSpPr>
        <p:spPr>
          <a:xfrm>
            <a:off x="12056100" y="1979550"/>
            <a:ext cx="5511900" cy="15567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3. Baixa Previsibilidade Operacional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O problema: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Times com dificuldade de antecipar riscos, incidentes recorrentes e falta de visão consolidada da saúde operacional.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Decisões reativas e baixa capacidade de projeção.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Como resolvi: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Criação de mecanismos de acompanhamento contínuo.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Métricas padronizadas e análises semanais executivas.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Estruturas de priorização que evitam surpresas e reduzem retrabalho.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Projetos que demonstram: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Monitoração Crítica – Sigla (4)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Monitoração Crítica – App (4)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Chat Executivo de Superintendentes (3)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Score de Cyber (3)</a:t>
            </a:r>
            <a:endParaRPr b="1" sz="2974"/>
          </a:p>
        </p:txBody>
      </p:sp>
      <p:sp>
        <p:nvSpPr>
          <p:cNvPr id="154" name="Google Shape;154;p18"/>
          <p:cNvSpPr txBox="1"/>
          <p:nvPr/>
        </p:nvSpPr>
        <p:spPr>
          <a:xfrm>
            <a:off x="18289850" y="1979550"/>
            <a:ext cx="5511900" cy="15567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4. Retrabalho Elevado &amp; Esforços Duplicados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O problema: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Mesmas informações reconstruídas por múltiplos times.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Falta de integração entre indicadores, levando a desperdício de esforço e inconsistências.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Processos manuais geravam perda de tempo e atraso em análises importantes.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Como resolvi: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Unificação definitiva das fontes e padronização dos indicadores.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Automação para eliminar reconstruções manuais.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Modelos escaláveis de consulta rápida e confiável.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Projetos que demonstram: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Central Unificada de Pendências CIO1 (5)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Radar Estratégico (5)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Score de Resiliência / IU Conﬁa / IU Risk (4)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Chat Executivo (3)</a:t>
            </a:r>
            <a:endParaRPr sz="2974"/>
          </a:p>
        </p:txBody>
      </p:sp>
      <p:sp>
        <p:nvSpPr>
          <p:cNvPr id="155" name="Google Shape;155;p18"/>
          <p:cNvSpPr txBox="1"/>
          <p:nvPr/>
        </p:nvSpPr>
        <p:spPr>
          <a:xfrm>
            <a:off x="24523600" y="1979550"/>
            <a:ext cx="5511900" cy="16025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5. Falta de Maturidade de Métricas &amp; Critérios Técnicos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O problema: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Indicadores novos ou críticos sem baseline, consistência ou validação técnica.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Métricas instáveis dificultavam análises e priorização.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Integração limitada entre engenharia, monitoria e governança.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Como resolvi: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Construção de critérios, baselines e validações técnicas com especialistas.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Ajuste fino de métricas, calibragem e estabilização.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Ciclos de evolução contínua até garantir confiabilidade.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Projetos que demonstram: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Maturidade de Observabilidade (5)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Monitoração Crítica – Sigla (4)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Score de Dados (5)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Score de Resiliência / IU Conﬁa / IU Risk (4)</a:t>
            </a:r>
            <a:endParaRPr sz="2974"/>
          </a:p>
        </p:txBody>
      </p:sp>
      <p:sp>
        <p:nvSpPr>
          <p:cNvPr id="156" name="Google Shape;156;p18"/>
          <p:cNvSpPr txBox="1"/>
          <p:nvPr/>
        </p:nvSpPr>
        <p:spPr>
          <a:xfrm>
            <a:off x="30757350" y="1979550"/>
            <a:ext cx="5511900" cy="15109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6. Falta de Acompanhamento Executivo &amp; Narrativa Estratégica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O problema: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A liderança recebia informações de forma dispersa, sem narrativa clara ou priorização.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Pouca previsibilidade e baixa capacidade de antecipar riscos.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Como resolvi: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Construção de narrativas executivas semanais e mensais.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Dashboards de leitura rápida orientados para decisão.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Criação de canais executivos diretos com superintendentes e diretoria.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Projetos que demonstram: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Radar Estratégico (5)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Chat Executivo de Superintendentes (3)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Breaking Glass (3)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	•	Score de Resiliência / IU Conﬁa / IU Risk (4)</a:t>
            </a:r>
            <a:endParaRPr sz="2974"/>
          </a:p>
        </p:txBody>
      </p:sp>
      <p:sp>
        <p:nvSpPr>
          <p:cNvPr id="157" name="Google Shape;157;p18"/>
          <p:cNvSpPr txBox="1"/>
          <p:nvPr/>
        </p:nvSpPr>
        <p:spPr>
          <a:xfrm>
            <a:off x="-142175" y="795000"/>
            <a:ext cx="361422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  <a:highlight>
                  <a:srgbClr val="FFFF00"/>
                </a:highlight>
              </a:rPr>
              <a:t>11 projetos entregues ou em andamento: 36% de complexidade máxima (5), 27% de complexidade alta (4) e 36% de complexidade moderada (3). Resolução de 6 dores estruturais.</a:t>
            </a:r>
            <a:endParaRPr sz="2974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9299050" y="-1631700"/>
            <a:ext cx="18707100" cy="1266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dk1"/>
                </a:solidFill>
              </a:rPr>
              <a:t>NOVO!</a:t>
            </a:r>
            <a:endParaRPr sz="5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ctrTitle"/>
          </p:nvPr>
        </p:nvSpPr>
        <p:spPr>
          <a:xfrm>
            <a:off x="1227198" y="2605687"/>
            <a:ext cx="33545400" cy="7183200"/>
          </a:xfrm>
          <a:prstGeom prst="rect">
            <a:avLst/>
          </a:prstGeom>
        </p:spPr>
        <p:txBody>
          <a:bodyPr anchorCtr="0" anchor="b" bIns="226625" lIns="226625" spcFirstLastPara="1" rIns="226625" wrap="square" tIns="2266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INDICADORES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/>
          <p:nvPr/>
        </p:nvSpPr>
        <p:spPr>
          <a:xfrm>
            <a:off x="305725" y="6252450"/>
            <a:ext cx="5511900" cy="9157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Contexto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Score de Cyber abaixo do nível desejado, exigindo atenção priorizada;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Oportunidade de ampliar visibilidade e fortalecer a governança sobre o tema;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Necessidade de maior clareza sobre indicadores, oportunidades de evolução e previsões de score;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Atuação distribuída entre diversas áreas, demandando maior alinhamento e direcionamento estratégico.</a:t>
            </a:r>
            <a:endParaRPr sz="2974"/>
          </a:p>
        </p:txBody>
      </p:sp>
      <p:sp>
        <p:nvSpPr>
          <p:cNvPr id="169" name="Google Shape;169;p20"/>
          <p:cNvSpPr txBox="1"/>
          <p:nvPr/>
        </p:nvSpPr>
        <p:spPr>
          <a:xfrm>
            <a:off x="6420875" y="6481350"/>
            <a:ext cx="6053100" cy="8699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Problemas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Dificuldade na priorização das ações de segurança diante de agendas concorrentes;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Necessidade de maior engajamento e clareza de responsabilidades entre as áreas envolvidas;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Risco de não atendimento às metas corporativas de segurança;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Baixa previsibilidade de resultados devido à dispersão das iniciativas.</a:t>
            </a:r>
            <a:endParaRPr sz="2974"/>
          </a:p>
        </p:txBody>
      </p:sp>
      <p:sp>
        <p:nvSpPr>
          <p:cNvPr id="170" name="Google Shape;170;p20"/>
          <p:cNvSpPr txBox="1"/>
          <p:nvPr/>
        </p:nvSpPr>
        <p:spPr>
          <a:xfrm>
            <a:off x="13160237" y="3963150"/>
            <a:ext cx="7828500" cy="1327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Ações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</a:rPr>
              <a:t>Identificação das siglas críticas para repasse, com atuação direcionada e acompanhamento contínuo;</a:t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</a:rPr>
              <a:t>Definição e acompanhamento de planos de ação rápidos, orientados para ganho de score e maior previsibilidade;</a:t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</a:rPr>
              <a:t>Mapeamento e análise das vulnerabilidades e suas categorias, priorizando causas e oportunidades de evolução;</a:t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</a:rPr>
              <a:t>Realização de checkpoints mensais, assegurando rastreabilidade, visibilidade dos combinados e acompanhamento da execução dos planos de ação;</a:t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</a:rPr>
              <a:t>Estruturação da governança com reports mensais, garantindo visibilidade dos indicadores, suporte à tomada de decisão da liderança e direcionamento ágil das ações pelos times envolvidos;</a:t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</a:rPr>
              <a:t>Dashboards automatizados e estratégicos no QuickSuite, ampliando visibilidade e priorização dos indicadores de segurança.</a:t>
            </a:r>
            <a:endParaRPr sz="2974">
              <a:solidFill>
                <a:schemeClr val="dk1"/>
              </a:solidFill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21674997" y="2360550"/>
            <a:ext cx="7341300" cy="16483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Resultados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RT Cross: virada de performance, alcançando nível B (≥85%) em maio/2025, após ciclos estruturados de governança e repasse;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RT Data &amp; Analytics: virada de performance, alcançando nível A (100%) em dezembro/2024, consolidando previsibilidade do score;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RT Qualidade: elevação consistente, atingindo nível B (≥85%) em dezembro/2024;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RT Plataforma: virada completa de performance, alcançando nível A (100%) em outubro/2025, com estabilização dos indicadores críticos;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Aumento da previsibilidade do score, com entendimento claro das variações e projeções por RT;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Maior engajamento das áreas e clareza das prioridades, reforçados por repasses, comitês e checkpoints estruturados;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Redução significativa do tempo de análise de pendências, impulsionada por dashboards automatizados e priorização inteligente.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</p:txBody>
      </p:sp>
      <p:sp>
        <p:nvSpPr>
          <p:cNvPr id="172" name="Google Shape;172;p20"/>
          <p:cNvSpPr txBox="1"/>
          <p:nvPr/>
        </p:nvSpPr>
        <p:spPr>
          <a:xfrm>
            <a:off x="29702575" y="1602150"/>
            <a:ext cx="6555900" cy="1925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Próximos passos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1: </a:t>
            </a:r>
            <a:r>
              <a:rPr lang="pt-BR" sz="2950"/>
              <a:t>Manter a governança ativa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Reuniões de comitê + reports mensais até o fim do ciclo, garantindo acompanhamento contínuo da evolução do score.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Recorrência: mensal.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Matriz: Pouco esforço, alto ganho (governança já estabelecida);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2: </a:t>
            </a:r>
            <a:r>
              <a:rPr lang="pt-BR" sz="2950"/>
              <a:t>2. Assegurar o repasse completo das siglas PJ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Entrega prevista de +10 p.p. na RT Cross e 98,5% de aderência até 2026.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Recorrência: mensal.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Matriz: Alto esforço, alto ganho (dependência de múltiplas áreas);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3: </a:t>
            </a:r>
            <a:r>
              <a:rPr lang="pt-BR" sz="2950"/>
              <a:t>Formalizar a atuação como ponto focal da CIO1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Coordenação de stakeholders e alinhamento integrado para fechamento das pendências de Cyber.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Recorrência: mensal.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Matriz: Pouco esforço, alto ganho (ação dependente apenas de mim);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>
                <a:solidFill>
                  <a:schemeClr val="dk1"/>
                </a:solidFill>
              </a:rPr>
              <a:t>4: </a:t>
            </a:r>
            <a:r>
              <a:rPr lang="pt-BR" sz="2950">
                <a:solidFill>
                  <a:schemeClr val="dk1"/>
                </a:solidFill>
              </a:rPr>
              <a:t>4. Desenvolver checkpoint semanal + report mensal para CIO1</a:t>
            </a:r>
            <a:endParaRPr sz="29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>
                <a:solidFill>
                  <a:schemeClr val="dk1"/>
                </a:solidFill>
              </a:rPr>
              <a:t>Fortalecimento de rastreabilidade, visibilidade executiva e previsibilidade.</a:t>
            </a:r>
            <a:endParaRPr sz="29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>
                <a:solidFill>
                  <a:schemeClr val="dk1"/>
                </a:solidFill>
              </a:rPr>
              <a:t>Recorrência: semanal e mensal.</a:t>
            </a:r>
            <a:endParaRPr sz="29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>
                <a:solidFill>
                  <a:schemeClr val="dk1"/>
                </a:solidFill>
              </a:rPr>
              <a:t>Matriz: Pouco esforço, alto ganho (baixa carga operacional).</a:t>
            </a:r>
            <a:endParaRPr sz="2950">
              <a:solidFill>
                <a:schemeClr val="dk1"/>
              </a:solidFill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152400" y="152400"/>
            <a:ext cx="3000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>
                <a:solidFill>
                  <a:schemeClr val="dk1"/>
                </a:solidFill>
              </a:rPr>
              <a:t>Score de Cyber</a:t>
            </a:r>
            <a:endParaRPr b="1"/>
          </a:p>
        </p:txBody>
      </p:sp>
      <p:sp>
        <p:nvSpPr>
          <p:cNvPr id="174" name="Google Shape;174;p20"/>
          <p:cNvSpPr txBox="1"/>
          <p:nvPr/>
        </p:nvSpPr>
        <p:spPr>
          <a:xfrm>
            <a:off x="0" y="795000"/>
            <a:ext cx="36000000" cy="63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>
                <a:solidFill>
                  <a:schemeClr val="dk1"/>
                </a:solidFill>
              </a:rPr>
              <a:t>Reestruturei governança e repasse do Score de Cyber, convertendo iniciativas em entregas mensuráveis e previsíveis que elevam a postura de segurança da diretoria. Complexidade: Moderada.</a:t>
            </a:r>
            <a:endParaRPr b="1" sz="2950">
              <a:solidFill>
                <a:schemeClr val="dk1"/>
              </a:solidFill>
            </a:endParaRPr>
          </a:p>
        </p:txBody>
      </p:sp>
      <p:pic>
        <p:nvPicPr>
          <p:cNvPr id="175" name="Google Shape;1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4750" y="3774063"/>
            <a:ext cx="14116251" cy="1365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/>
        </p:nvSpPr>
        <p:spPr>
          <a:xfrm>
            <a:off x="305725" y="4421250"/>
            <a:ext cx="5511900" cy="10073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Contexto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O Score de Resiliência estava abaixo do nível desejado e era um indicador recente no banco;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 avaliação era baseada nas PRRs do IU Confia, indicador já estabelecido;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Havia necessidade de maior clareza na correlação entre Score, IU Confia e IU Risk, que pertencem a times distintos;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Apontamentos duplicados entre indicadores dificultavam a análise e a priorização pelas áreas.</a:t>
            </a:r>
            <a:endParaRPr sz="2974"/>
          </a:p>
        </p:txBody>
      </p:sp>
      <p:sp>
        <p:nvSpPr>
          <p:cNvPr id="181" name="Google Shape;181;p21"/>
          <p:cNvSpPr txBox="1"/>
          <p:nvPr/>
        </p:nvSpPr>
        <p:spPr>
          <a:xfrm>
            <a:off x="6248613" y="5794950"/>
            <a:ext cx="6053100" cy="6410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Problemas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Incerteza sobre quais ações efetivamente impactavam o score;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Dificuldade de coordenação entre áreas e ausência de uma governança consolidada;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Baixa previsibilidade da evolução e pouca visibilidade executiva do progresso.</a:t>
            </a:r>
            <a:endParaRPr sz="2974"/>
          </a:p>
        </p:txBody>
      </p:sp>
      <p:sp>
        <p:nvSpPr>
          <p:cNvPr id="182" name="Google Shape;182;p21"/>
          <p:cNvSpPr txBox="1"/>
          <p:nvPr/>
        </p:nvSpPr>
        <p:spPr>
          <a:xfrm>
            <a:off x="12732700" y="2589900"/>
            <a:ext cx="7828500" cy="1373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Ações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74"/>
              <a:t>Assunção da gestão do indicador pela RT Cross, promovendo alinhamento inicial e definição das interdependências entre IU Confia, IU Risk e Resiliência;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74"/>
              <a:t>Estruturação da governança com reports quinzenais e checkpoints semanais, assegurando rastreabilidade, visibilidade dos combinados e acompanhamento contínuo da evolução do score pelas áreas envolvidas;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Desenvolvimento de dashboards automatizados para repasse do score, utilizados pela diretoria e pelos times técnicos como fonte central de visibilidade e direcionamento;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Envio de reports semanais aos superintendentes via Teams, reforçando frequência de monitoramento, tomada de decisão ágil e governança ativa;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>
                <a:solidFill>
                  <a:schemeClr val="dk1"/>
                </a:solidFill>
              </a:rPr>
              <a:t>Padronização do modelo de comunicação, com reports mensais ao Kontopp via OneTech, garantindo transparência, previsibilidade e alinhamento executivo;</a:t>
            </a:r>
            <a:endParaRPr sz="2974"/>
          </a:p>
        </p:txBody>
      </p:sp>
      <p:sp>
        <p:nvSpPr>
          <p:cNvPr id="183" name="Google Shape;183;p21"/>
          <p:cNvSpPr txBox="1"/>
          <p:nvPr/>
        </p:nvSpPr>
        <p:spPr>
          <a:xfrm>
            <a:off x="20992172" y="3119013"/>
            <a:ext cx="7341300" cy="12820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226625" lIns="226625" spcFirstLastPara="1" rIns="226625" wrap="square" tIns="226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/>
              <a:t>Resultados</a:t>
            </a:r>
            <a:endParaRPr b="1"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CIO1: virada de performance do Score, alcançando 75% em setembro (1ª meta do Kontopp) e 93% em outubro (nível A), aproximando-se da 2ª meta de 95%;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RT Cross: virada de performance, atingindo 98% em outubro (nível A);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Indicadores passam a ser amplamente conhecidos e utilizados pelos times, fortalecendo entendimento e priorização;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Maior alinhamento entre IU Confia, IU Risk e Resiliência, eliminando duplicidades e aumentando a efetividade das ações;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Reconhecimento da liderança como ponto focal da CIO1 para o tema, consolidando governança e integração entre áreas;</a:t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7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74"/>
              <a:t>Dashboards adotados pela diretoria como ferramenta oficial de visibilidade e acompanhamento estratégico.</a:t>
            </a:r>
            <a:endParaRPr sz="2974"/>
          </a:p>
        </p:txBody>
      </p:sp>
      <p:sp>
        <p:nvSpPr>
          <p:cNvPr id="184" name="Google Shape;184;p21"/>
          <p:cNvSpPr txBox="1"/>
          <p:nvPr/>
        </p:nvSpPr>
        <p:spPr>
          <a:xfrm>
            <a:off x="28764450" y="3987825"/>
            <a:ext cx="6053100" cy="11082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Próximos passos</a:t>
            </a:r>
            <a:endParaRPr b="1"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1:</a:t>
            </a:r>
            <a:r>
              <a:rPr lang="pt-BR" sz="2950"/>
              <a:t> Implementar até dez/2025 o report mensal por e-mail para superintendentes e diretores, consolidando informações de pendências, garantindo 100% dos envios e ampliando a cadência além do OneTech.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Matriz: Esforço moderado e alto ganho (uso de dados já existentes e impacto direto na visibilidade executiva).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2: </a:t>
            </a:r>
            <a:r>
              <a:rPr lang="pt-BR" sz="2950"/>
              <a:t>2. Evoluir até dez/2025 os dashboards com visões preditivas e comparativas, entregando ao menos 2 painéis robustos que apoiem priorização estratégica (IU Risk e Score de Resiliência).</a:t>
            </a:r>
            <a:endParaRPr sz="2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50"/>
              <a:t>Matriz: Maior esforço e alto ganho (exige modelagem e desenvolvimento, com forte apoio à priorização estratégica).</a:t>
            </a:r>
            <a:endParaRPr sz="2950"/>
          </a:p>
        </p:txBody>
      </p:sp>
      <p:sp>
        <p:nvSpPr>
          <p:cNvPr id="185" name="Google Shape;185;p21"/>
          <p:cNvSpPr txBox="1"/>
          <p:nvPr/>
        </p:nvSpPr>
        <p:spPr>
          <a:xfrm>
            <a:off x="152400" y="152400"/>
            <a:ext cx="8187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74">
                <a:solidFill>
                  <a:schemeClr val="dk1"/>
                </a:solidFill>
              </a:rPr>
              <a:t>Score de Resiliência, IU Confia e IU Risk</a:t>
            </a:r>
            <a:endParaRPr b="1"/>
          </a:p>
        </p:txBody>
      </p:sp>
      <p:sp>
        <p:nvSpPr>
          <p:cNvPr id="186" name="Google Shape;186;p21"/>
          <p:cNvSpPr txBox="1"/>
          <p:nvPr/>
        </p:nvSpPr>
        <p:spPr>
          <a:xfrm>
            <a:off x="0" y="795000"/>
            <a:ext cx="36000000" cy="1092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50"/>
              <a:t>Coordenei a integração dos scores transversais (Resiliência, IU Confia, IU Risk), criando governança e reports que transformaram métricas dispersas em decisões estratégicas previsíveis. Complexidade: Alta.</a:t>
            </a:r>
            <a:endParaRPr b="1" sz="2950"/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3000" y="4264901"/>
            <a:ext cx="10735675" cy="103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